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slides/slide79.xml" ContentType="application/vnd.openxmlformats-officedocument.presentationml.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2"/>
  </p:notesMasterIdLst>
  <p:handoutMasterIdLst>
    <p:handoutMasterId r:id="rId83"/>
  </p:handoutMasterIdLst>
  <p:sldIdLst>
    <p:sldId id="256" r:id="rId2"/>
    <p:sldId id="346" r:id="rId3"/>
    <p:sldId id="347" r:id="rId4"/>
    <p:sldId id="348" r:id="rId5"/>
    <p:sldId id="349" r:id="rId6"/>
    <p:sldId id="350" r:id="rId7"/>
    <p:sldId id="351" r:id="rId8"/>
    <p:sldId id="352" r:id="rId9"/>
    <p:sldId id="353" r:id="rId10"/>
    <p:sldId id="354" r:id="rId11"/>
    <p:sldId id="355" r:id="rId12"/>
    <p:sldId id="356" r:id="rId13"/>
    <p:sldId id="357" r:id="rId14"/>
    <p:sldId id="358" r:id="rId15"/>
    <p:sldId id="359" r:id="rId16"/>
    <p:sldId id="360" r:id="rId17"/>
    <p:sldId id="362" r:id="rId18"/>
    <p:sldId id="361" r:id="rId19"/>
    <p:sldId id="363" r:id="rId20"/>
    <p:sldId id="364" r:id="rId21"/>
    <p:sldId id="365" r:id="rId22"/>
    <p:sldId id="426" r:id="rId23"/>
    <p:sldId id="368" r:id="rId24"/>
    <p:sldId id="371" r:id="rId25"/>
    <p:sldId id="366" r:id="rId26"/>
    <p:sldId id="427" r:id="rId27"/>
    <p:sldId id="374" r:id="rId28"/>
    <p:sldId id="375" r:id="rId29"/>
    <p:sldId id="376" r:id="rId30"/>
    <p:sldId id="377" r:id="rId31"/>
    <p:sldId id="378" r:id="rId32"/>
    <p:sldId id="379" r:id="rId33"/>
    <p:sldId id="385" r:id="rId34"/>
    <p:sldId id="386" r:id="rId35"/>
    <p:sldId id="387" r:id="rId36"/>
    <p:sldId id="388" r:id="rId37"/>
    <p:sldId id="389" r:id="rId38"/>
    <p:sldId id="380" r:id="rId39"/>
    <p:sldId id="392" r:id="rId40"/>
    <p:sldId id="428" r:id="rId41"/>
    <p:sldId id="429" r:id="rId42"/>
    <p:sldId id="430" r:id="rId43"/>
    <p:sldId id="431" r:id="rId44"/>
    <p:sldId id="432" r:id="rId45"/>
    <p:sldId id="383" r:id="rId46"/>
    <p:sldId id="370" r:id="rId47"/>
    <p:sldId id="372" r:id="rId48"/>
    <p:sldId id="373" r:id="rId49"/>
    <p:sldId id="393" r:id="rId50"/>
    <p:sldId id="433" r:id="rId51"/>
    <p:sldId id="395" r:id="rId52"/>
    <p:sldId id="396" r:id="rId53"/>
    <p:sldId id="397" r:id="rId54"/>
    <p:sldId id="398" r:id="rId55"/>
    <p:sldId id="399" r:id="rId56"/>
    <p:sldId id="400" r:id="rId57"/>
    <p:sldId id="401" r:id="rId58"/>
    <p:sldId id="402" r:id="rId59"/>
    <p:sldId id="403" r:id="rId60"/>
    <p:sldId id="404" r:id="rId61"/>
    <p:sldId id="405" r:id="rId62"/>
    <p:sldId id="406" r:id="rId63"/>
    <p:sldId id="407" r:id="rId64"/>
    <p:sldId id="408" r:id="rId65"/>
    <p:sldId id="409" r:id="rId66"/>
    <p:sldId id="410" r:id="rId67"/>
    <p:sldId id="411" r:id="rId68"/>
    <p:sldId id="412" r:id="rId69"/>
    <p:sldId id="413" r:id="rId70"/>
    <p:sldId id="414" r:id="rId71"/>
    <p:sldId id="415" r:id="rId72"/>
    <p:sldId id="434" r:id="rId73"/>
    <p:sldId id="423" r:id="rId74"/>
    <p:sldId id="424" r:id="rId75"/>
    <p:sldId id="425" r:id="rId76"/>
    <p:sldId id="416" r:id="rId77"/>
    <p:sldId id="417" r:id="rId78"/>
    <p:sldId id="421" r:id="rId79"/>
    <p:sldId id="419" r:id="rId80"/>
    <p:sldId id="420" r:id="rId81"/>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33CC33"/>
    <a:srgbClr val="99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5620" autoAdjust="0"/>
    <p:restoredTop sz="94624" autoAdjust="0"/>
  </p:normalViewPr>
  <p:slideViewPr>
    <p:cSldViewPr>
      <p:cViewPr varScale="1">
        <p:scale>
          <a:sx n="69" d="100"/>
          <a:sy n="69" d="100"/>
        </p:scale>
        <p:origin x="-118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tr-TR"/>
          </a:p>
        </p:txBody>
      </p:sp>
      <p:sp>
        <p:nvSpPr>
          <p:cNvPr id="3" name="Veri Yer Tutucusu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4744023-50B2-4215-988E-6AB86AB709A1}" type="datetimeFigureOut">
              <a:rPr lang="tr-TR"/>
              <a:pPr>
                <a:defRPr/>
              </a:pPr>
              <a:t>14.04.2015</a:t>
            </a:fld>
            <a:endParaRPr lang="tr-TR"/>
          </a:p>
        </p:txBody>
      </p:sp>
      <p:sp>
        <p:nvSpPr>
          <p:cNvPr id="4" name="Altbilgi Yer Tutucusu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tr-TR"/>
          </a:p>
        </p:txBody>
      </p:sp>
      <p:sp>
        <p:nvSpPr>
          <p:cNvPr id="5" name="Slayt Numarası Yer Tutucus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10C12CF3-F145-4A99-A458-0AD22FFB4669}" type="slidenum">
              <a:rPr lang="tr-TR"/>
              <a:pPr>
                <a:defRPr/>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D99834F-A789-40A9-A142-011E32489C00}" type="datetimeFigureOut">
              <a:rPr lang="tr-TR"/>
              <a:pPr>
                <a:defRPr/>
              </a:pPr>
              <a:t>14.04.2015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226255A-E798-46BD-9B08-5B9D2F6D9003}"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ayt Görüntüsü Yer Tutucusu 1"/>
          <p:cNvSpPr>
            <a:spLocks noGrp="1" noRot="1" noChangeAspect="1" noTextEdit="1"/>
          </p:cNvSpPr>
          <p:nvPr>
            <p:ph type="sldImg"/>
          </p:nvPr>
        </p:nvSpPr>
        <p:spPr bwMode="auto">
          <a:noFill/>
          <a:ln>
            <a:solidFill>
              <a:srgbClr val="000000"/>
            </a:solidFill>
            <a:miter lim="800000"/>
            <a:headEnd/>
            <a:tailEnd/>
          </a:ln>
        </p:spPr>
      </p:sp>
      <p:sp>
        <p:nvSpPr>
          <p:cNvPr id="84995" name="Not Yer Tutucusu 2"/>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
        <p:nvSpPr>
          <p:cNvPr id="4" name="Slayt Numarası Yer Tutucusu 3"/>
          <p:cNvSpPr>
            <a:spLocks noGrp="1"/>
          </p:cNvSpPr>
          <p:nvPr>
            <p:ph type="sldNum" sz="quarter" idx="5"/>
          </p:nvPr>
        </p:nvSpPr>
        <p:spPr/>
        <p:txBody>
          <a:bodyPr/>
          <a:lstStyle/>
          <a:p>
            <a:pPr>
              <a:defRPr/>
            </a:pPr>
            <a:fld id="{847C2F78-0666-47B3-82A8-4218312909FB}" type="slidenum">
              <a:rPr lang="tr-TR" smtClean="0"/>
              <a:pPr>
                <a:defRPr/>
              </a:pPr>
              <a:t>1</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TextEdit="1"/>
          </p:cNvSpPr>
          <p:nvPr>
            <p:ph type="sldImg"/>
          </p:nvPr>
        </p:nvSpPr>
        <p:spPr bwMode="auto">
          <a:noFill/>
          <a:ln>
            <a:solidFill>
              <a:srgbClr val="000000"/>
            </a:solidFill>
            <a:miter lim="800000"/>
            <a:headEnd/>
            <a:tailEnd/>
          </a:ln>
        </p:spPr>
      </p:sp>
      <p:sp>
        <p:nvSpPr>
          <p:cNvPr id="94211" name="Rectangle 3"/>
          <p:cNvSpPr>
            <a:spLocks noGrp="1"/>
          </p:cNvSpPr>
          <p:nvPr>
            <p:ph type="body" idx="1"/>
          </p:nvPr>
        </p:nvSpPr>
        <p:spPr bwMode="auto">
          <a:noFill/>
        </p:spPr>
        <p:txBody>
          <a:bodyPr wrap="square" numCol="1" anchor="t" anchorCtr="0" compatLnSpc="1">
            <a:prstTxWarp prst="textNoShape">
              <a:avLst/>
            </a:prstTxWarp>
          </a:bodyPr>
          <a:lstStyle/>
          <a:p>
            <a:r>
              <a:rPr lang="tr-TR" smtClean="0">
                <a:cs typeface="Arial" charset="0"/>
              </a:rPr>
              <a:t>Çocuklar sırlarını en yakın arkadaşları ile paylaşmak isteyebilir;</a:t>
            </a:r>
          </a:p>
          <a:p>
            <a:endParaRPr 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TextEdit="1"/>
          </p:cNvSpPr>
          <p:nvPr>
            <p:ph type="sldImg"/>
          </p:nvPr>
        </p:nvSpPr>
        <p:spPr bwMode="auto">
          <a:noFill/>
          <a:ln>
            <a:solidFill>
              <a:srgbClr val="000000"/>
            </a:solidFill>
            <a:miter lim="800000"/>
            <a:headEnd/>
            <a:tailEnd/>
          </a:ln>
        </p:spPr>
      </p:sp>
      <p:sp>
        <p:nvSpPr>
          <p:cNvPr id="95235"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tr-TR" smtClean="0"/>
              <a:t>Birçok aile için çocuğuyla cinsel konuları paylaşımda bulunmak güç bir durumdur.Kimi aileler çocukları ile bu konuyu hiç konuşmazken kimi aileler de çocuğun cinsel konulara ait sorularını “Aa ne kadar ayıp!”diye nitelemelerle çocuğu kınamakta ve suçlamaktadır. Neticede çocuk cinsel öğeler içeren konularda aileden yardım için geride duracaktır. Okul öncesi dönemde aileler çocuğun cinselliğe ait merakını giderirken detaya inmeden,cinsel organların değerli olduğu,vücutta birtakım fonksiyonlarının olduğu ve bu sayede kız-erkek,anne-baba gibi özelliklerinin oluştuğu anlatılmalıdır</a:t>
            </a:r>
          </a:p>
          <a:p>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018" name="Rectangle 1"/>
          <p:cNvSpPr>
            <a:spLocks noGrp="1" noRot="1" noChangeAspect="1" noChangeArrowheads="1" noTextEdit="1"/>
          </p:cNvSpPr>
          <p:nvPr>
            <p:ph type="sldImg"/>
          </p:nvPr>
        </p:nvSpPr>
        <p:spPr bwMode="auto">
          <a:xfrm>
            <a:off x="1143000" y="696913"/>
            <a:ext cx="4572000" cy="3429000"/>
          </a:xfrm>
          <a:solidFill>
            <a:srgbClr val="FFFFFF"/>
          </a:solidFill>
          <a:ln>
            <a:solidFill>
              <a:srgbClr val="000000"/>
            </a:solidFill>
            <a:miter lim="800000"/>
            <a:headEnd/>
            <a:tailEnd/>
          </a:ln>
        </p:spPr>
      </p:sp>
      <p:sp>
        <p:nvSpPr>
          <p:cNvPr id="86019" name="Text Box 2"/>
          <p:cNvSpPr>
            <a:spLocks noGrp="1"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1"/>
          <p:cNvSpPr>
            <a:spLocks noGrp="1" noRot="1" noChangeAspect="1" noChangeArrowheads="1" noTextEdit="1"/>
          </p:cNvSpPr>
          <p:nvPr>
            <p:ph type="sldImg"/>
          </p:nvPr>
        </p:nvSpPr>
        <p:spPr bwMode="auto">
          <a:xfrm>
            <a:off x="1143000" y="696913"/>
            <a:ext cx="4572000" cy="3429000"/>
          </a:xfrm>
          <a:solidFill>
            <a:srgbClr val="FFFFFF"/>
          </a:solidFill>
          <a:ln>
            <a:solidFill>
              <a:srgbClr val="000000"/>
            </a:solidFill>
            <a:miter lim="800000"/>
            <a:headEnd/>
            <a:tailEnd/>
          </a:ln>
        </p:spPr>
      </p:sp>
      <p:sp>
        <p:nvSpPr>
          <p:cNvPr id="87043" name="Text Box 2"/>
          <p:cNvSpPr>
            <a:spLocks noGrp="1"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bwMode="auto">
          <a:xfrm>
            <a:off x="1143000" y="696913"/>
            <a:ext cx="4572000" cy="3429000"/>
          </a:xfrm>
          <a:noFill/>
          <a:ln w="9525">
            <a:noFill/>
          </a:ln>
        </p:spPr>
      </p:sp>
      <p:sp>
        <p:nvSpPr>
          <p:cNvPr id="88067" name="Text Box 3"/>
          <p:cNvSpPr>
            <a:spLocks noGrp="1"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1"/>
          <p:cNvSpPr>
            <a:spLocks noGrp="1" noRot="1" noChangeAspect="1" noChangeArrowheads="1" noTextEdit="1"/>
          </p:cNvSpPr>
          <p:nvPr>
            <p:ph type="sldImg"/>
          </p:nvPr>
        </p:nvSpPr>
        <p:spPr bwMode="auto">
          <a:xfrm>
            <a:off x="1143000" y="696913"/>
            <a:ext cx="4572000" cy="3429000"/>
          </a:xfrm>
          <a:solidFill>
            <a:srgbClr val="FFFFFF"/>
          </a:solidFill>
          <a:ln>
            <a:solidFill>
              <a:srgbClr val="000000"/>
            </a:solidFill>
            <a:miter lim="800000"/>
            <a:headEnd/>
            <a:tailEnd/>
          </a:ln>
        </p:spPr>
      </p:sp>
      <p:sp>
        <p:nvSpPr>
          <p:cNvPr id="89091" name="Text Box 2"/>
          <p:cNvSpPr>
            <a:spLocks noGrp="1"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1"/>
          <p:cNvSpPr>
            <a:spLocks noGrp="1" noRot="1" noChangeAspect="1" noChangeArrowheads="1" noTextEdit="1"/>
          </p:cNvSpPr>
          <p:nvPr>
            <p:ph type="sldImg"/>
          </p:nvPr>
        </p:nvSpPr>
        <p:spPr bwMode="auto">
          <a:xfrm>
            <a:off x="1143000" y="696913"/>
            <a:ext cx="4572000" cy="3429000"/>
          </a:xfrm>
          <a:solidFill>
            <a:srgbClr val="FFFFFF"/>
          </a:solidFill>
          <a:ln>
            <a:solidFill>
              <a:srgbClr val="000000"/>
            </a:solidFill>
            <a:miter lim="800000"/>
            <a:headEnd/>
            <a:tailEnd/>
          </a:ln>
        </p:spPr>
      </p:sp>
      <p:sp>
        <p:nvSpPr>
          <p:cNvPr id="90115" name="Text Box 2"/>
          <p:cNvSpPr>
            <a:spLocks noGrp="1"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1"/>
          <p:cNvSpPr>
            <a:spLocks noGrp="1" noRot="1" noChangeAspect="1" noChangeArrowheads="1" noTextEdit="1"/>
          </p:cNvSpPr>
          <p:nvPr>
            <p:ph type="sldImg"/>
          </p:nvPr>
        </p:nvSpPr>
        <p:spPr bwMode="auto">
          <a:xfrm>
            <a:off x="1143000" y="696913"/>
            <a:ext cx="4572000" cy="3429000"/>
          </a:xfrm>
          <a:solidFill>
            <a:srgbClr val="FFFFFF"/>
          </a:solidFill>
          <a:ln>
            <a:solidFill>
              <a:srgbClr val="000000"/>
            </a:solidFill>
            <a:miter lim="800000"/>
            <a:headEnd/>
            <a:tailEnd/>
          </a:ln>
        </p:spPr>
      </p:sp>
      <p:sp>
        <p:nvSpPr>
          <p:cNvPr id="91139" name="Text Box 2"/>
          <p:cNvSpPr>
            <a:spLocks noGrp="1"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1"/>
          <p:cNvSpPr>
            <a:spLocks noGrp="1" noRot="1" noChangeAspect="1" noChangeArrowheads="1" noTextEdit="1"/>
          </p:cNvSpPr>
          <p:nvPr>
            <p:ph type="sldImg"/>
          </p:nvPr>
        </p:nvSpPr>
        <p:spPr bwMode="auto">
          <a:xfrm>
            <a:off x="1143000" y="696913"/>
            <a:ext cx="4572000" cy="3429000"/>
          </a:xfrm>
          <a:solidFill>
            <a:srgbClr val="FFFFFF"/>
          </a:solidFill>
          <a:ln>
            <a:solidFill>
              <a:srgbClr val="000000"/>
            </a:solidFill>
            <a:miter lim="800000"/>
            <a:headEnd/>
            <a:tailEnd/>
          </a:ln>
        </p:spPr>
      </p:sp>
      <p:sp>
        <p:nvSpPr>
          <p:cNvPr id="92163" name="Text Box 2"/>
          <p:cNvSpPr>
            <a:spLocks noGrp="1"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1"/>
          <p:cNvSpPr>
            <a:spLocks noGrp="1" noRot="1" noChangeAspect="1" noChangeArrowheads="1" noTextEdit="1"/>
          </p:cNvSpPr>
          <p:nvPr>
            <p:ph type="sldImg"/>
          </p:nvPr>
        </p:nvSpPr>
        <p:spPr bwMode="auto">
          <a:xfrm>
            <a:off x="1143000" y="696913"/>
            <a:ext cx="4572000" cy="3429000"/>
          </a:xfrm>
          <a:solidFill>
            <a:srgbClr val="FFFFFF"/>
          </a:solidFill>
          <a:ln>
            <a:solidFill>
              <a:srgbClr val="000000"/>
            </a:solidFill>
            <a:miter lim="800000"/>
            <a:headEnd/>
            <a:tailEnd/>
          </a:ln>
        </p:spPr>
      </p:sp>
      <p:sp>
        <p:nvSpPr>
          <p:cNvPr id="93187" name="Text Box 2"/>
          <p:cNvSpPr>
            <a:spLocks noGrp="1"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482B95E4-6922-4BB2-B595-48D02475DF5D}" type="datetime1">
              <a:rPr lang="tr-TR"/>
              <a:pPr>
                <a:defRPr/>
              </a:pPr>
              <a:t>14.04.2015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dirty="0" smtClean="0"/>
              <a:t>REHBERLİK SERVİSİ</a:t>
            </a:r>
            <a:endParaRPr lang="tr-TR" dirty="0"/>
          </a:p>
        </p:txBody>
      </p:sp>
      <p:sp>
        <p:nvSpPr>
          <p:cNvPr id="6" name="5 Slayt Numarası Yer Tutucusu"/>
          <p:cNvSpPr>
            <a:spLocks noGrp="1"/>
          </p:cNvSpPr>
          <p:nvPr>
            <p:ph type="sldNum" sz="quarter" idx="12"/>
          </p:nvPr>
        </p:nvSpPr>
        <p:spPr/>
        <p:txBody>
          <a:bodyPr/>
          <a:lstStyle>
            <a:lvl1pPr>
              <a:defRPr/>
            </a:lvl1pPr>
          </a:lstStyle>
          <a:p>
            <a:pPr>
              <a:defRPr/>
            </a:pPr>
            <a:fld id="{27F8990F-0162-4E7E-90CC-D2CA37CC3A2D}"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0D8EDF1C-C3B9-49FE-BB4B-00A5CDFF12DB}" type="datetime1">
              <a:rPr lang="tr-TR"/>
              <a:pPr>
                <a:defRPr/>
              </a:pPr>
              <a:t>14.04.2015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dirty="0" smtClean="0"/>
              <a:t>REHBERLİK SERVİSİ</a:t>
            </a:r>
            <a:endParaRPr lang="tr-TR" dirty="0"/>
          </a:p>
        </p:txBody>
      </p:sp>
      <p:sp>
        <p:nvSpPr>
          <p:cNvPr id="6" name="5 Slayt Numarası Yer Tutucusu"/>
          <p:cNvSpPr>
            <a:spLocks noGrp="1"/>
          </p:cNvSpPr>
          <p:nvPr>
            <p:ph type="sldNum" sz="quarter" idx="12"/>
          </p:nvPr>
        </p:nvSpPr>
        <p:spPr/>
        <p:txBody>
          <a:bodyPr/>
          <a:lstStyle>
            <a:lvl1pPr>
              <a:defRPr/>
            </a:lvl1pPr>
          </a:lstStyle>
          <a:p>
            <a:pPr>
              <a:defRPr/>
            </a:pPr>
            <a:fld id="{324F8CB6-5870-4094-980A-5F1D706D41A4}"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583ACA7D-FF80-49DC-9346-0068D4AC6235}" type="datetime1">
              <a:rPr lang="tr-TR"/>
              <a:pPr>
                <a:defRPr/>
              </a:pPr>
              <a:t>14.04.2015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dirty="0" smtClean="0"/>
              <a:t>REHBERLİK SERVİSİ</a:t>
            </a:r>
            <a:endParaRPr lang="tr-TR" dirty="0"/>
          </a:p>
        </p:txBody>
      </p:sp>
      <p:sp>
        <p:nvSpPr>
          <p:cNvPr id="6" name="5 Slayt Numarası Yer Tutucusu"/>
          <p:cNvSpPr>
            <a:spLocks noGrp="1"/>
          </p:cNvSpPr>
          <p:nvPr>
            <p:ph type="sldNum" sz="quarter" idx="12"/>
          </p:nvPr>
        </p:nvSpPr>
        <p:spPr/>
        <p:txBody>
          <a:bodyPr/>
          <a:lstStyle>
            <a:lvl1pPr>
              <a:defRPr/>
            </a:lvl1pPr>
          </a:lstStyle>
          <a:p>
            <a:pPr>
              <a:defRPr/>
            </a:pPr>
            <a:fld id="{71C34269-E564-438D-A939-3FEC0802752F}" type="slidenum">
              <a:rPr lang="tr-TR"/>
              <a:pPr>
                <a:defRP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8EA9AFEF-256F-4DA3-87F2-6E9941816503}" type="datetime1">
              <a:rPr lang="tr-TR"/>
              <a:pPr>
                <a:defRPr/>
              </a:pPr>
              <a:t>14.04.2015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dirty="0" smtClean="0"/>
              <a:t>REHBERLİK SERVİSİ</a:t>
            </a:r>
            <a:endParaRPr lang="tr-TR" dirty="0"/>
          </a:p>
        </p:txBody>
      </p:sp>
      <p:sp>
        <p:nvSpPr>
          <p:cNvPr id="7" name="5 Slayt Numarası Yer Tutucusu"/>
          <p:cNvSpPr>
            <a:spLocks noGrp="1"/>
          </p:cNvSpPr>
          <p:nvPr>
            <p:ph type="sldNum" sz="quarter" idx="12"/>
          </p:nvPr>
        </p:nvSpPr>
        <p:spPr/>
        <p:txBody>
          <a:bodyPr/>
          <a:lstStyle>
            <a:lvl1pPr>
              <a:defRPr/>
            </a:lvl1pPr>
          </a:lstStyle>
          <a:p>
            <a:pPr>
              <a:defRPr/>
            </a:pPr>
            <a:fld id="{2856D75B-2909-49BB-BB4B-25B0F7E26769}"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AFF24D87-C3FD-42B8-9CC6-4463E29C4953}" type="datetime1">
              <a:rPr lang="tr-TR"/>
              <a:pPr>
                <a:defRPr/>
              </a:pPr>
              <a:t>14.04.2015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dirty="0" smtClean="0"/>
              <a:t>REHBERLİK SERVİSİ</a:t>
            </a:r>
            <a:endParaRPr lang="tr-TR" dirty="0"/>
          </a:p>
        </p:txBody>
      </p:sp>
      <p:sp>
        <p:nvSpPr>
          <p:cNvPr id="6" name="5 Slayt Numarası Yer Tutucusu"/>
          <p:cNvSpPr>
            <a:spLocks noGrp="1"/>
          </p:cNvSpPr>
          <p:nvPr>
            <p:ph type="sldNum" sz="quarter" idx="12"/>
          </p:nvPr>
        </p:nvSpPr>
        <p:spPr/>
        <p:txBody>
          <a:bodyPr/>
          <a:lstStyle>
            <a:lvl1pPr>
              <a:defRPr/>
            </a:lvl1pPr>
          </a:lstStyle>
          <a:p>
            <a:pPr>
              <a:defRPr/>
            </a:pPr>
            <a:fld id="{688A19C6-0168-42C8-9BA0-EBA604CC6A9F}"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E36F2043-011A-4B97-8A25-551D51C78208}" type="datetime1">
              <a:rPr lang="tr-TR"/>
              <a:pPr>
                <a:defRPr/>
              </a:pPr>
              <a:t>14.04.2015</a:t>
            </a:fld>
            <a:endParaRPr lang="tr-TR"/>
          </a:p>
        </p:txBody>
      </p:sp>
      <p:sp>
        <p:nvSpPr>
          <p:cNvPr id="5" name="4 Altbilgi Yer Tutucusu"/>
          <p:cNvSpPr>
            <a:spLocks noGrp="1"/>
          </p:cNvSpPr>
          <p:nvPr>
            <p:ph type="ftr" sz="quarter" idx="11"/>
          </p:nvPr>
        </p:nvSpPr>
        <p:spPr/>
        <p:txBody>
          <a:bodyPr/>
          <a:lstStyle>
            <a:lvl1pPr>
              <a:defRPr/>
            </a:lvl1pPr>
          </a:lstStyle>
          <a:p>
            <a:pPr>
              <a:defRPr/>
            </a:pPr>
            <a:r>
              <a:rPr lang="tr-TR" dirty="0" smtClean="0"/>
              <a:t>REHBERLİK SERVİSİ</a:t>
            </a:r>
            <a:endParaRPr lang="tr-TR" dirty="0"/>
          </a:p>
        </p:txBody>
      </p:sp>
      <p:sp>
        <p:nvSpPr>
          <p:cNvPr id="6" name="5 Slayt Numarası Yer Tutucusu"/>
          <p:cNvSpPr>
            <a:spLocks noGrp="1"/>
          </p:cNvSpPr>
          <p:nvPr>
            <p:ph type="sldNum" sz="quarter" idx="12"/>
          </p:nvPr>
        </p:nvSpPr>
        <p:spPr/>
        <p:txBody>
          <a:bodyPr/>
          <a:lstStyle>
            <a:lvl1pPr>
              <a:defRPr/>
            </a:lvl1pPr>
          </a:lstStyle>
          <a:p>
            <a:pPr>
              <a:defRPr/>
            </a:pPr>
            <a:fld id="{CB2D6831-8B0D-44D4-9DB6-B0A5D892B7B8}"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F25B320F-002A-4211-BF46-79889C8F0FFE}" type="datetime1">
              <a:rPr lang="tr-TR"/>
              <a:pPr>
                <a:defRPr/>
              </a:pPr>
              <a:t>14.04.2015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dirty="0" smtClean="0"/>
              <a:t>REHBERLİK SERVİSİ</a:t>
            </a:r>
            <a:endParaRPr lang="tr-TR" dirty="0"/>
          </a:p>
        </p:txBody>
      </p:sp>
      <p:sp>
        <p:nvSpPr>
          <p:cNvPr id="7" name="5 Slayt Numarası Yer Tutucusu"/>
          <p:cNvSpPr>
            <a:spLocks noGrp="1"/>
          </p:cNvSpPr>
          <p:nvPr>
            <p:ph type="sldNum" sz="quarter" idx="12"/>
          </p:nvPr>
        </p:nvSpPr>
        <p:spPr/>
        <p:txBody>
          <a:bodyPr/>
          <a:lstStyle>
            <a:lvl1pPr>
              <a:defRPr/>
            </a:lvl1pPr>
          </a:lstStyle>
          <a:p>
            <a:pPr>
              <a:defRPr/>
            </a:pPr>
            <a:fld id="{5328D608-5626-448F-A5F5-A927A76E5F55}"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F391D4F3-8E2A-42A8-B08E-37161B670C80}" type="datetime1">
              <a:rPr lang="tr-TR"/>
              <a:pPr>
                <a:defRPr/>
              </a:pPr>
              <a:t>14.04.2015</a:t>
            </a:fld>
            <a:endParaRPr lang="tr-TR"/>
          </a:p>
        </p:txBody>
      </p:sp>
      <p:sp>
        <p:nvSpPr>
          <p:cNvPr id="8" name="4 Altbilgi Yer Tutucusu"/>
          <p:cNvSpPr>
            <a:spLocks noGrp="1"/>
          </p:cNvSpPr>
          <p:nvPr>
            <p:ph type="ftr" sz="quarter" idx="11"/>
          </p:nvPr>
        </p:nvSpPr>
        <p:spPr/>
        <p:txBody>
          <a:bodyPr/>
          <a:lstStyle>
            <a:lvl1pPr>
              <a:defRPr/>
            </a:lvl1pPr>
          </a:lstStyle>
          <a:p>
            <a:pPr>
              <a:defRPr/>
            </a:pPr>
            <a:r>
              <a:rPr lang="tr-TR" dirty="0" smtClean="0"/>
              <a:t>REHBERLİK SERVİSİ</a:t>
            </a:r>
            <a:endParaRPr lang="tr-TR" dirty="0"/>
          </a:p>
        </p:txBody>
      </p:sp>
      <p:sp>
        <p:nvSpPr>
          <p:cNvPr id="9" name="5 Slayt Numarası Yer Tutucusu"/>
          <p:cNvSpPr>
            <a:spLocks noGrp="1"/>
          </p:cNvSpPr>
          <p:nvPr>
            <p:ph type="sldNum" sz="quarter" idx="12"/>
          </p:nvPr>
        </p:nvSpPr>
        <p:spPr/>
        <p:txBody>
          <a:bodyPr/>
          <a:lstStyle>
            <a:lvl1pPr>
              <a:defRPr/>
            </a:lvl1pPr>
          </a:lstStyle>
          <a:p>
            <a:pPr>
              <a:defRPr/>
            </a:pPr>
            <a:fld id="{B74280CE-3E79-4CFF-B532-4A1EC079CD18}"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7905A321-FA65-40D2-A5FC-90D634F4EBBF}" type="datetime1">
              <a:rPr lang="tr-TR"/>
              <a:pPr>
                <a:defRPr/>
              </a:pPr>
              <a:t>14.04.2015</a:t>
            </a:fld>
            <a:endParaRPr lang="tr-TR"/>
          </a:p>
        </p:txBody>
      </p:sp>
      <p:sp>
        <p:nvSpPr>
          <p:cNvPr id="4" name="4 Altbilgi Yer Tutucusu"/>
          <p:cNvSpPr>
            <a:spLocks noGrp="1"/>
          </p:cNvSpPr>
          <p:nvPr>
            <p:ph type="ftr" sz="quarter" idx="11"/>
          </p:nvPr>
        </p:nvSpPr>
        <p:spPr/>
        <p:txBody>
          <a:bodyPr/>
          <a:lstStyle>
            <a:lvl1pPr>
              <a:defRPr/>
            </a:lvl1pPr>
          </a:lstStyle>
          <a:p>
            <a:pPr>
              <a:defRPr/>
            </a:pPr>
            <a:r>
              <a:rPr lang="tr-TR" dirty="0" smtClean="0"/>
              <a:t>REHBERLİK SERVİSİ</a:t>
            </a:r>
            <a:endParaRPr lang="tr-TR" dirty="0"/>
          </a:p>
        </p:txBody>
      </p:sp>
      <p:sp>
        <p:nvSpPr>
          <p:cNvPr id="5" name="5 Slayt Numarası Yer Tutucusu"/>
          <p:cNvSpPr>
            <a:spLocks noGrp="1"/>
          </p:cNvSpPr>
          <p:nvPr>
            <p:ph type="sldNum" sz="quarter" idx="12"/>
          </p:nvPr>
        </p:nvSpPr>
        <p:spPr/>
        <p:txBody>
          <a:bodyPr/>
          <a:lstStyle>
            <a:lvl1pPr>
              <a:defRPr/>
            </a:lvl1pPr>
          </a:lstStyle>
          <a:p>
            <a:pPr>
              <a:defRPr/>
            </a:pPr>
            <a:fld id="{31C7045D-9617-42DE-B2A2-3A51A1858AE6}"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83F5DC5A-191A-4970-9C0A-9F0AF2A119D2}" type="datetime1">
              <a:rPr lang="tr-TR"/>
              <a:pPr>
                <a:defRPr/>
              </a:pPr>
              <a:t>14.04.2015</a:t>
            </a:fld>
            <a:endParaRPr lang="tr-TR"/>
          </a:p>
        </p:txBody>
      </p:sp>
      <p:sp>
        <p:nvSpPr>
          <p:cNvPr id="3" name="4 Altbilgi Yer Tutucusu"/>
          <p:cNvSpPr>
            <a:spLocks noGrp="1"/>
          </p:cNvSpPr>
          <p:nvPr>
            <p:ph type="ftr" sz="quarter" idx="11"/>
          </p:nvPr>
        </p:nvSpPr>
        <p:spPr/>
        <p:txBody>
          <a:bodyPr/>
          <a:lstStyle>
            <a:lvl1pPr>
              <a:defRPr/>
            </a:lvl1pPr>
          </a:lstStyle>
          <a:p>
            <a:pPr>
              <a:defRPr/>
            </a:pPr>
            <a:r>
              <a:rPr lang="tr-TR" dirty="0" smtClean="0"/>
              <a:t>REHBERLİK SERVİSİ</a:t>
            </a:r>
            <a:endParaRPr lang="tr-TR" dirty="0"/>
          </a:p>
        </p:txBody>
      </p:sp>
      <p:sp>
        <p:nvSpPr>
          <p:cNvPr id="4" name="5 Slayt Numarası Yer Tutucusu"/>
          <p:cNvSpPr>
            <a:spLocks noGrp="1"/>
          </p:cNvSpPr>
          <p:nvPr>
            <p:ph type="sldNum" sz="quarter" idx="12"/>
          </p:nvPr>
        </p:nvSpPr>
        <p:spPr/>
        <p:txBody>
          <a:bodyPr/>
          <a:lstStyle>
            <a:lvl1pPr>
              <a:defRPr/>
            </a:lvl1pPr>
          </a:lstStyle>
          <a:p>
            <a:pPr>
              <a:defRPr/>
            </a:pPr>
            <a:fld id="{27D2E122-67AA-4DB4-9F82-88788059E7F0}"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E269C1A4-E66B-436E-B7E5-CBAEA4D10B50}" type="datetime1">
              <a:rPr lang="tr-TR"/>
              <a:pPr>
                <a:defRPr/>
              </a:pPr>
              <a:t>14.04.2015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dirty="0" smtClean="0"/>
              <a:t>REHBERLİK SERVİSİ</a:t>
            </a:r>
            <a:endParaRPr lang="tr-TR" dirty="0"/>
          </a:p>
        </p:txBody>
      </p:sp>
      <p:sp>
        <p:nvSpPr>
          <p:cNvPr id="7" name="5 Slayt Numarası Yer Tutucusu"/>
          <p:cNvSpPr>
            <a:spLocks noGrp="1"/>
          </p:cNvSpPr>
          <p:nvPr>
            <p:ph type="sldNum" sz="quarter" idx="12"/>
          </p:nvPr>
        </p:nvSpPr>
        <p:spPr/>
        <p:txBody>
          <a:bodyPr/>
          <a:lstStyle>
            <a:lvl1pPr>
              <a:defRPr/>
            </a:lvl1pPr>
          </a:lstStyle>
          <a:p>
            <a:pPr>
              <a:defRPr/>
            </a:pPr>
            <a:fld id="{1D9E3D1E-9049-4468-9851-85B697CD0E60}"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0B6DB883-1860-410B-AA0E-B25D4E89EDC3}" type="datetime1">
              <a:rPr lang="tr-TR"/>
              <a:pPr>
                <a:defRPr/>
              </a:pPr>
              <a:t>14.04.2015</a:t>
            </a:fld>
            <a:endParaRPr lang="tr-TR"/>
          </a:p>
        </p:txBody>
      </p:sp>
      <p:sp>
        <p:nvSpPr>
          <p:cNvPr id="6" name="4 Altbilgi Yer Tutucusu"/>
          <p:cNvSpPr>
            <a:spLocks noGrp="1"/>
          </p:cNvSpPr>
          <p:nvPr>
            <p:ph type="ftr" sz="quarter" idx="11"/>
          </p:nvPr>
        </p:nvSpPr>
        <p:spPr/>
        <p:txBody>
          <a:bodyPr/>
          <a:lstStyle>
            <a:lvl1pPr>
              <a:defRPr/>
            </a:lvl1pPr>
          </a:lstStyle>
          <a:p>
            <a:pPr>
              <a:defRPr/>
            </a:pPr>
            <a:r>
              <a:rPr lang="tr-TR" dirty="0" smtClean="0"/>
              <a:t>REHBERLİK SERVİSİ</a:t>
            </a:r>
            <a:endParaRPr lang="tr-TR" dirty="0"/>
          </a:p>
        </p:txBody>
      </p:sp>
      <p:sp>
        <p:nvSpPr>
          <p:cNvPr id="7" name="5 Slayt Numarası Yer Tutucusu"/>
          <p:cNvSpPr>
            <a:spLocks noGrp="1"/>
          </p:cNvSpPr>
          <p:nvPr>
            <p:ph type="sldNum" sz="quarter" idx="12"/>
          </p:nvPr>
        </p:nvSpPr>
        <p:spPr/>
        <p:txBody>
          <a:bodyPr/>
          <a:lstStyle>
            <a:lvl1pPr>
              <a:defRPr/>
            </a:lvl1pPr>
          </a:lstStyle>
          <a:p>
            <a:pPr>
              <a:defRPr/>
            </a:pPr>
            <a:fld id="{33CDED81-FC3B-4543-AB88-7A5ED48EDEAE}"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696E75C-F3D7-46AD-81EE-39C6623ADA0A}" type="datetime1">
              <a:rPr lang="tr-TR"/>
              <a:pPr>
                <a:defRPr/>
              </a:pPr>
              <a:t>14.04.2015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tr-TR" dirty="0" smtClean="0"/>
              <a:t>REHBERLİK SERVİSİ</a:t>
            </a:r>
            <a:endParaRPr lang="tr-TR" dirty="0"/>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430C00F5-EE4F-4AE4-8FB9-A692F9B96237}"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7.xml"/><Relationship Id="rId1" Type="http://schemas.openxmlformats.org/officeDocument/2006/relationships/audio" Target="file:///C:\Users\Fatsa%20O&#231;em\Desktop\istismar%20dosyas&#305;\istismar-&#304;lk&#246;&#287;retim\11.mp3" TargetMode="External"/><Relationship Id="rId4" Type="http://schemas.openxmlformats.org/officeDocument/2006/relationships/image" Target="../media/image17.jpeg"/></Relationships>
</file>

<file path=ppt/slides/_rels/slide5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hyperlink" Target="http://images.google.com/imgres?imgurl=http://www.maxandmaudes.com/images/products/2311.jpg&amp;imgrefurl=http://www.maxandmaudes.com/swimwear.htm&amp;h=214&amp;w=176&amp;sz=40&amp;hl=en&amp;start=1&amp;tbnid=uUmbP3mbU1ALvM:&amp;tbnh=106&amp;tbnw=87&amp;prev=/images?q=bathing+suit+for+kids&amp;svnum=10&amp;hl=en&amp;lr=" TargetMode="External"/><Relationship Id="rId2" Type="http://schemas.openxmlformats.org/officeDocument/2006/relationships/image" Target="../media/image19.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20.jpeg"/></Relationships>
</file>

<file path=ppt/slides/_rels/slide5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hyperlink" Target="http://images.google.com.tr/imgres?imgurl=http://unyezile.com/tel.gif&amp;imgrefurl=http://www.bloggertr.com/yazi/turktelekom-web-sitelerine-erisimi-engelliyor/&amp;usg=__pmPJdoxQL8h-rBHF5HLNc7FuNlA=&amp;h=382&amp;w=491&amp;sz=12&amp;hl=tr&amp;start=226&amp;um=1&amp;tbnid=_VdYqwvLY2PMVM:&amp;tbnh=101&amp;tbnw=130&amp;prev=/images?q=%C3%A7ocuk+istismar%C4%B1&amp;ndsp=20&amp;hl=tr&amp;sa=N&amp;start=220&amp;um=1" TargetMode="External"/><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31.jpeg"/></Relationships>
</file>

<file path=ppt/slides/_rels/slide77.xml.rels><?xml version="1.0" encoding="UTF-8" standalone="yes"?>
<Relationships xmlns="http://schemas.openxmlformats.org/package/2006/relationships"><Relationship Id="rId3" Type="http://schemas.openxmlformats.org/officeDocument/2006/relationships/hyperlink" Target="http://www.cezakanunu.net/tck-madde-96/" TargetMode="External"/><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Başlık"/>
          <p:cNvSpPr>
            <a:spLocks noGrp="1"/>
          </p:cNvSpPr>
          <p:nvPr>
            <p:ph type="ctrTitle"/>
          </p:nvPr>
        </p:nvSpPr>
        <p:spPr/>
        <p:txBody>
          <a:bodyPr/>
          <a:lstStyle/>
          <a:p>
            <a:pPr eaLnBrk="1" hangingPunct="1"/>
            <a:r>
              <a:rPr lang="tr-TR" dirty="0" smtClean="0">
                <a:latin typeface="Cambria" pitchFamily="18" charset="0"/>
              </a:rPr>
              <a:t>Çocuk İhmali ve İstismarı</a:t>
            </a:r>
          </a:p>
        </p:txBody>
      </p:sp>
      <p:sp>
        <p:nvSpPr>
          <p:cNvPr id="2051" name="2 Alt Başlık"/>
          <p:cNvSpPr>
            <a:spLocks noGrp="1"/>
          </p:cNvSpPr>
          <p:nvPr>
            <p:ph type="subTitle" idx="1"/>
          </p:nvPr>
        </p:nvSpPr>
        <p:spPr/>
        <p:txBody>
          <a:bodyPr/>
          <a:lstStyle/>
          <a:p>
            <a:pPr eaLnBrk="1" hangingPunct="1"/>
            <a:r>
              <a:rPr lang="tr-TR" dirty="0" smtClean="0">
                <a:solidFill>
                  <a:schemeClr val="tx1"/>
                </a:solidFill>
              </a:rPr>
              <a:t>Veli Sunumu</a:t>
            </a:r>
          </a:p>
        </p:txBody>
      </p:sp>
      <p:pic>
        <p:nvPicPr>
          <p:cNvPr id="2052" name="3 Resim" descr="slide0001_image004.jpg"/>
          <p:cNvPicPr>
            <a:picLocks noChangeAspect="1"/>
          </p:cNvPicPr>
          <p:nvPr/>
        </p:nvPicPr>
        <p:blipFill>
          <a:blip r:embed="rId3"/>
          <a:srcRect b="19118"/>
          <a:stretch>
            <a:fillRect/>
          </a:stretch>
        </p:blipFill>
        <p:spPr bwMode="auto">
          <a:xfrm rot="9220902" flipV="1">
            <a:off x="5645150" y="4370388"/>
            <a:ext cx="3254375" cy="1862137"/>
          </a:xfrm>
          <a:prstGeom prst="rect">
            <a:avLst/>
          </a:prstGeom>
          <a:noFill/>
          <a:ln w="9525">
            <a:noFill/>
            <a:miter lim="800000"/>
            <a:headEnd/>
            <a:tailEnd/>
          </a:ln>
        </p:spPr>
      </p:pic>
      <p:sp>
        <p:nvSpPr>
          <p:cNvPr id="2" name="Altbilgi Yer Tutucusu 1"/>
          <p:cNvSpPr>
            <a:spLocks noGrp="1"/>
          </p:cNvSpPr>
          <p:nvPr>
            <p:ph type="ftr" sz="quarter" idx="11"/>
          </p:nvPr>
        </p:nvSpPr>
        <p:spPr/>
        <p:txBody>
          <a:bodyPr/>
          <a:lstStyle/>
          <a:p>
            <a:pPr>
              <a:defRPr/>
            </a:pP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p:nvPr>
        </p:nvSpPr>
        <p:spPr>
          <a:xfrm>
            <a:off x="468313" y="476250"/>
            <a:ext cx="8001000" cy="762000"/>
          </a:xfrm>
        </p:spPr>
        <p:txBody>
          <a:bodyPr lIns="90000" tIns="46800" rIns="90000" bIns="46800">
            <a:spAutoFit/>
          </a:bodyPr>
          <a:lstStyle/>
          <a:p>
            <a:pPr eaLnBrk="1" hangingPunct="1">
              <a:buClr>
                <a:srgbClr val="9900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b="1" smtClean="0"/>
              <a:t>Çocuk istismarı nedir?</a:t>
            </a:r>
            <a:endParaRPr lang="en-GB" b="1" smtClean="0"/>
          </a:p>
        </p:txBody>
      </p:sp>
      <p:sp>
        <p:nvSpPr>
          <p:cNvPr id="11267" name="Rectangle 2"/>
          <p:cNvSpPr>
            <a:spLocks noGrp="1" noChangeArrowheads="1"/>
          </p:cNvSpPr>
          <p:nvPr>
            <p:ph type="body" idx="1"/>
          </p:nvPr>
        </p:nvSpPr>
        <p:spPr>
          <a:xfrm>
            <a:off x="611188" y="1484313"/>
            <a:ext cx="7924800" cy="3808412"/>
          </a:xfrm>
        </p:spPr>
        <p:txBody>
          <a:bodyPr lIns="90000" tIns="46800" rIns="90000" bIns="46800">
            <a:spAutoFit/>
          </a:bodyPr>
          <a:lstStyle/>
          <a:p>
            <a:pPr eaLnBrk="1" hangingPunct="1">
              <a:spcBef>
                <a:spcPts val="525"/>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t>0-18 yaş grubundaki çocuğun</a:t>
            </a:r>
            <a:r>
              <a:rPr lang="tr-TR" smtClean="0"/>
              <a:t>;</a:t>
            </a:r>
            <a:r>
              <a:rPr lang="en-GB" smtClean="0"/>
              <a:t> </a:t>
            </a:r>
            <a:endParaRPr lang="tr-TR" smtClean="0"/>
          </a:p>
          <a:p>
            <a:pPr eaLnBrk="1" hangingPunct="1">
              <a:spcBef>
                <a:spcPts val="600"/>
              </a:spcBef>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mtClean="0"/>
              <a:t>Sağlığını,</a:t>
            </a:r>
          </a:p>
          <a:p>
            <a:pPr eaLnBrk="1" hangingPunct="1">
              <a:spcBef>
                <a:spcPts val="600"/>
              </a:spcBef>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mtClean="0"/>
              <a:t>Fiziksel gelişimini,</a:t>
            </a:r>
          </a:p>
          <a:p>
            <a:pPr eaLnBrk="1" hangingPunct="1">
              <a:spcBef>
                <a:spcPts val="600"/>
              </a:spcBef>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mtClean="0"/>
              <a:t>Psiko-sosyal gelişimini</a:t>
            </a:r>
          </a:p>
          <a:p>
            <a:pPr eaLnBrk="1" hangingPunct="1">
              <a:spcBef>
                <a:spcPts val="6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tr-TR" smtClean="0"/>
              <a:t>	bilerek veya bilmeyerek olumsuz etkileyen her türlü harekete “ÇOCUK İSTİSMARI” denir.</a:t>
            </a:r>
            <a:endParaRPr lang="en-GB" smtClean="0"/>
          </a:p>
        </p:txBody>
      </p:sp>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a:xfrm>
            <a:off x="468313" y="404813"/>
            <a:ext cx="8001000" cy="762000"/>
          </a:xfrm>
        </p:spPr>
        <p:txBody>
          <a:bodyPr lIns="90000" tIns="46800" rIns="90000" bIns="46800">
            <a:spAutoFit/>
          </a:bodyPr>
          <a:lstStyle/>
          <a:p>
            <a:pPr eaLnBrk="1" hangingPunct="1">
              <a:buClr>
                <a:srgbClr val="9900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tr-TR" b="1" smtClean="0"/>
              <a:t>İ</a:t>
            </a:r>
            <a:r>
              <a:rPr lang="en-GB" b="1" smtClean="0"/>
              <a:t>stismar </a:t>
            </a:r>
            <a:r>
              <a:rPr lang="tr-TR" b="1" smtClean="0"/>
              <a:t>çeşitleri nelerdir?</a:t>
            </a:r>
            <a:endParaRPr lang="en-GB" b="1" smtClean="0"/>
          </a:p>
        </p:txBody>
      </p:sp>
      <p:sp>
        <p:nvSpPr>
          <p:cNvPr id="12291" name="Rectangle 2"/>
          <p:cNvSpPr>
            <a:spLocks noGrp="1" noChangeArrowheads="1"/>
          </p:cNvSpPr>
          <p:nvPr>
            <p:ph type="body" idx="1"/>
          </p:nvPr>
        </p:nvSpPr>
        <p:spPr>
          <a:xfrm>
            <a:off x="685800" y="1684338"/>
            <a:ext cx="4200525" cy="3690937"/>
          </a:xfrm>
        </p:spPr>
        <p:txBody>
          <a:bodyPr lIns="90000" tIns="46800" rIns="90000" bIns="46800">
            <a:spAutoFit/>
          </a:bodyPr>
          <a:lstStyle/>
          <a:p>
            <a:pPr eaLnBrk="1" hangingPunct="1">
              <a:spcBef>
                <a:spcPts val="975"/>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mtClean="0">
              <a:latin typeface="Times New Roman" pitchFamily="18" charset="0"/>
            </a:endParaRPr>
          </a:p>
          <a:p>
            <a:pPr eaLnBrk="1" hangingPunct="1">
              <a:spcBef>
                <a:spcPts val="975"/>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t>Fiziksel istismar</a:t>
            </a:r>
          </a:p>
          <a:p>
            <a:pPr eaLnBrk="1" hangingPunct="1">
              <a:spcBef>
                <a:spcPts val="975"/>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t>Duygusal istismar</a:t>
            </a:r>
          </a:p>
          <a:p>
            <a:pPr eaLnBrk="1" hangingPunct="1">
              <a:spcBef>
                <a:spcPts val="975"/>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t>Ekonomik istismar</a:t>
            </a:r>
          </a:p>
          <a:p>
            <a:pPr eaLnBrk="1" hangingPunct="1">
              <a:spcBef>
                <a:spcPts val="975"/>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t>Cinsel istismar</a:t>
            </a:r>
          </a:p>
          <a:p>
            <a:pPr eaLnBrk="1" hangingPunct="1">
              <a:spcBef>
                <a:spcPts val="975"/>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mtClean="0"/>
          </a:p>
        </p:txBody>
      </p:sp>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68313" y="549275"/>
            <a:ext cx="8001000" cy="762000"/>
          </a:xfrm>
        </p:spPr>
        <p:txBody>
          <a:bodyPr lIns="90000" tIns="46800" rIns="90000" bIns="46800">
            <a:spAutoFit/>
          </a:bodyPr>
          <a:lstStyle/>
          <a:p>
            <a:pPr eaLnBrk="1" hangingPunct="1">
              <a:buClr>
                <a:srgbClr val="9900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smtClean="0"/>
              <a:t>Fiziksel istismar</a:t>
            </a:r>
          </a:p>
        </p:txBody>
      </p:sp>
      <p:sp>
        <p:nvSpPr>
          <p:cNvPr id="13315" name="Rectangle 3"/>
          <p:cNvSpPr>
            <a:spLocks noGrp="1" noChangeArrowheads="1"/>
          </p:cNvSpPr>
          <p:nvPr>
            <p:ph type="body" idx="1"/>
          </p:nvPr>
        </p:nvSpPr>
        <p:spPr>
          <a:xfrm>
            <a:off x="684213" y="1773238"/>
            <a:ext cx="7893050" cy="3168650"/>
          </a:xfrm>
        </p:spPr>
        <p:txBody>
          <a:bodyPr lIns="90000" tIns="46800" rIns="90000" bIns="46800">
            <a:spAutoFit/>
          </a:bodyPr>
          <a:lstStyle/>
          <a:p>
            <a:pPr eaLnBrk="1" hangingPunct="1">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t>Çocuğun kaza dışı sebeple bir yetişkin tarafından yaralanması ve örselenmesidir</a:t>
            </a:r>
          </a:p>
          <a:p>
            <a:pPr eaLnBrk="1" hangingPunct="1">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cs typeface="Times New Roman" pitchFamily="18" charset="0"/>
              </a:rPr>
              <a:t>Bir tokattan başlayarak çe</a:t>
            </a:r>
            <a:r>
              <a:rPr lang="tr-TR" smtClean="0">
                <a:cs typeface="Times New Roman" pitchFamily="18" charset="0"/>
              </a:rPr>
              <a:t>ş</a:t>
            </a:r>
            <a:r>
              <a:rPr lang="en-GB" smtClean="0">
                <a:cs typeface="Times New Roman" pitchFamily="18" charset="0"/>
              </a:rPr>
              <a:t>itli aletlerin kullanılmasına kadar devam edebilir</a:t>
            </a:r>
            <a:endParaRPr lang="tr-TR" smtClean="0">
              <a:cs typeface="Times New Roman" pitchFamily="18" charset="0"/>
            </a:endParaRPr>
          </a:p>
          <a:p>
            <a:pPr eaLnBrk="1" hangingPunct="1">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cs typeface="Times New Roman" pitchFamily="18" charset="0"/>
              </a:rPr>
              <a:t>En yaygın rastlan</a:t>
            </a:r>
            <a:r>
              <a:rPr lang="en-GB" smtClean="0"/>
              <a:t>ı</a:t>
            </a:r>
            <a:r>
              <a:rPr lang="en-GB" smtClean="0">
                <a:cs typeface="Times New Roman" pitchFamily="18" charset="0"/>
              </a:rPr>
              <a:t>lan ve belirlenmesi en kolay olan istismar tipidir</a:t>
            </a:r>
            <a:r>
              <a:rPr lang="tr-TR" smtClean="0">
                <a:cs typeface="Times New Roman" pitchFamily="18" charset="0"/>
              </a:rPr>
              <a:t>.</a:t>
            </a:r>
            <a:endParaRPr lang="en-GB" smtClean="0">
              <a:cs typeface="Times New Roman" pitchFamily="18" charset="0"/>
            </a:endParaRPr>
          </a:p>
        </p:txBody>
      </p:sp>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tr-TR" b="1" smtClean="0"/>
              <a:t>Fiziksel İstismarda Risk Faktörleri(Çocuk ile ilgili)</a:t>
            </a:r>
          </a:p>
        </p:txBody>
      </p:sp>
      <p:sp>
        <p:nvSpPr>
          <p:cNvPr id="14339" name="Rectangle 3"/>
          <p:cNvSpPr>
            <a:spLocks noGrp="1" noChangeArrowheads="1"/>
          </p:cNvSpPr>
          <p:nvPr>
            <p:ph type="body" idx="1"/>
          </p:nvPr>
        </p:nvSpPr>
        <p:spPr/>
        <p:txBody>
          <a:bodyPr/>
          <a:lstStyle/>
          <a:p>
            <a:pPr lvl="1" eaLnBrk="1" hangingPunct="1"/>
            <a:r>
              <a:rPr lang="en-AU" smtClean="0"/>
              <a:t>Hiperaktif </a:t>
            </a:r>
            <a:endParaRPr lang="tr-TR" smtClean="0"/>
          </a:p>
          <a:p>
            <a:pPr lvl="1" eaLnBrk="1" hangingPunct="1"/>
            <a:r>
              <a:rPr lang="tr-TR" smtClean="0"/>
              <a:t>İstenmeyen bir gebelik sonrası dünyaya gelen</a:t>
            </a:r>
          </a:p>
          <a:p>
            <a:pPr lvl="1" eaLnBrk="1" hangingPunct="1"/>
            <a:r>
              <a:rPr lang="tr-TR" smtClean="0"/>
              <a:t>Engelli</a:t>
            </a:r>
            <a:r>
              <a:rPr lang="en-AU" smtClean="0"/>
              <a:t> </a:t>
            </a:r>
            <a:endParaRPr lang="tr-TR" smtClean="0"/>
          </a:p>
          <a:p>
            <a:pPr lvl="1" eaLnBrk="1" hangingPunct="1"/>
            <a:r>
              <a:rPr lang="en-AU" smtClean="0"/>
              <a:t>Özel bir bakım gerektiren (örn: çok küçük prematüre, hastalığı olan)</a:t>
            </a:r>
            <a:endParaRPr lang="tr-TR" smtClean="0"/>
          </a:p>
          <a:p>
            <a:pPr lvl="1" eaLnBrk="1" hangingPunct="1"/>
            <a:endParaRPr lang="tr-TR" smtClean="0"/>
          </a:p>
          <a:p>
            <a:pPr lvl="1" eaLnBrk="1" hangingPunct="1">
              <a:buFont typeface="Arial" charset="0"/>
              <a:buNone/>
            </a:pPr>
            <a:r>
              <a:rPr lang="tr-TR" smtClean="0"/>
              <a:t>						çocuk…..</a:t>
            </a:r>
          </a:p>
        </p:txBody>
      </p:sp>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tr-TR" b="1" smtClean="0"/>
              <a:t>Fiziksel İstismarda Risk Faktörleri(Aile ile ilgili)</a:t>
            </a:r>
          </a:p>
        </p:txBody>
      </p:sp>
      <p:sp>
        <p:nvSpPr>
          <p:cNvPr id="15363" name="Rectangle 3"/>
          <p:cNvSpPr>
            <a:spLocks noGrp="1" noChangeArrowheads="1"/>
          </p:cNvSpPr>
          <p:nvPr>
            <p:ph type="body" idx="1"/>
          </p:nvPr>
        </p:nvSpPr>
        <p:spPr/>
        <p:txBody>
          <a:bodyPr/>
          <a:lstStyle/>
          <a:p>
            <a:pPr lvl="1" eaLnBrk="1" hangingPunct="1"/>
            <a:r>
              <a:rPr lang="tr-TR" smtClean="0"/>
              <a:t>Psikiyatrik sorunlu ebeveyn</a:t>
            </a:r>
          </a:p>
          <a:p>
            <a:pPr lvl="1" eaLnBrk="1" hangingPunct="1"/>
            <a:r>
              <a:rPr lang="tr-TR" smtClean="0"/>
              <a:t>Üvey ebeveyn </a:t>
            </a:r>
          </a:p>
          <a:p>
            <a:pPr lvl="1" eaLnBrk="1" hangingPunct="1"/>
            <a:r>
              <a:rPr lang="tr-TR" smtClean="0"/>
              <a:t>Alkol ve/veya uyuşturucu bağımlısı ebeveyn</a:t>
            </a:r>
          </a:p>
          <a:p>
            <a:pPr lvl="1" eaLnBrk="1" hangingPunct="1"/>
            <a:r>
              <a:rPr lang="tr-TR" smtClean="0"/>
              <a:t>Çocuk sayısının fazla olması </a:t>
            </a:r>
          </a:p>
          <a:p>
            <a:pPr lvl="1" eaLnBrk="1" hangingPunct="1"/>
            <a:r>
              <a:rPr lang="tr-TR" smtClean="0"/>
              <a:t>Küçük yaşta anne-baba olunması</a:t>
            </a:r>
          </a:p>
          <a:p>
            <a:pPr lvl="1" eaLnBrk="1" hangingPunct="1"/>
            <a:r>
              <a:rPr lang="tr-TR" smtClean="0"/>
              <a:t>Aile içi geçimsizlik ve şiddet </a:t>
            </a:r>
          </a:p>
          <a:p>
            <a:pPr lvl="1" eaLnBrk="1" hangingPunct="1"/>
            <a:r>
              <a:rPr lang="tr-TR" smtClean="0"/>
              <a:t>İşsizlik-Ekonomik sıkıntılar </a:t>
            </a:r>
          </a:p>
          <a:p>
            <a:pPr lvl="1" eaLnBrk="1" hangingPunct="1"/>
            <a:r>
              <a:rPr lang="tr-TR" smtClean="0"/>
              <a:t>Eğitimsizlik </a:t>
            </a:r>
          </a:p>
          <a:p>
            <a:pPr eaLnBrk="1" hangingPunct="1"/>
            <a:endParaRPr lang="tr-TR" smtClean="0"/>
          </a:p>
        </p:txBody>
      </p:sp>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395288" y="476250"/>
            <a:ext cx="8001000" cy="762000"/>
          </a:xfrm>
        </p:spPr>
        <p:txBody>
          <a:bodyPr lIns="90000" tIns="46800" rIns="90000" bIns="46800">
            <a:spAutoFit/>
          </a:bodyPr>
          <a:lstStyle/>
          <a:p>
            <a:pPr eaLnBrk="1" hangingPunct="1">
              <a:buClr>
                <a:srgbClr val="9900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smtClean="0">
                <a:cs typeface="Times New Roman" pitchFamily="18" charset="0"/>
              </a:rPr>
              <a:t>Duygusal İstismar</a:t>
            </a:r>
          </a:p>
        </p:txBody>
      </p:sp>
      <p:sp>
        <p:nvSpPr>
          <p:cNvPr id="16387" name="Rectangle 2"/>
          <p:cNvSpPr>
            <a:spLocks noGrp="1" noChangeArrowheads="1"/>
          </p:cNvSpPr>
          <p:nvPr>
            <p:ph type="body" idx="1"/>
          </p:nvPr>
        </p:nvSpPr>
        <p:spPr>
          <a:xfrm>
            <a:off x="728663" y="1812925"/>
            <a:ext cx="7731125" cy="2633663"/>
          </a:xfrm>
        </p:spPr>
        <p:txBody>
          <a:bodyPr lIns="90000" tIns="46800" rIns="90000" bIns="46800">
            <a:spAutoFit/>
          </a:bodyPr>
          <a:lstStyle/>
          <a:p>
            <a:pPr eaLnBrk="1" hangingPunct="1">
              <a:spcBef>
                <a:spcPts val="825"/>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cs typeface="Times New Roman" pitchFamily="18" charset="0"/>
              </a:rPr>
              <a:t>Çocuğun  gereksinim duyduğu ilgi, sevgi ve bakımdan  yoksun bırakılarak psikolojik hasara uğratılmasıdır</a:t>
            </a:r>
          </a:p>
          <a:p>
            <a:pPr eaLnBrk="1" hangingPunct="1">
              <a:spcBef>
                <a:spcPts val="625"/>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cs typeface="Times New Roman" pitchFamily="18" charset="0"/>
              </a:rPr>
              <a:t>Tanımlanması en zor ancak en sık </a:t>
            </a:r>
            <a:r>
              <a:rPr lang="tr-TR" smtClean="0">
                <a:cs typeface="Times New Roman" pitchFamily="18" charset="0"/>
              </a:rPr>
              <a:t>gerçekleşen</a:t>
            </a:r>
            <a:r>
              <a:rPr lang="en-GB" smtClean="0">
                <a:cs typeface="Times New Roman" pitchFamily="18" charset="0"/>
              </a:rPr>
              <a:t> istismar türüdür</a:t>
            </a:r>
          </a:p>
        </p:txBody>
      </p:sp>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a:xfrm>
            <a:off x="609600" y="533400"/>
            <a:ext cx="8001000" cy="1431925"/>
          </a:xfrm>
        </p:spPr>
        <p:txBody>
          <a:bodyPr lIns="90000" tIns="46800" rIns="90000" bIns="46800">
            <a:spAutoFit/>
          </a:bodyPr>
          <a:lstStyle/>
          <a:p>
            <a:pPr eaLnBrk="1" hangingPunct="1">
              <a:buClr>
                <a:srgbClr val="9900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smtClean="0"/>
              <a:t>Duygusal İstismar</a:t>
            </a:r>
            <a:r>
              <a:rPr lang="tr-TR" b="1" smtClean="0"/>
              <a:t> Çeşitleri Nelerdir?</a:t>
            </a:r>
            <a:endParaRPr lang="en-GB" b="1" smtClean="0"/>
          </a:p>
        </p:txBody>
      </p:sp>
      <p:sp>
        <p:nvSpPr>
          <p:cNvPr id="17411" name="Rectangle 2"/>
          <p:cNvSpPr>
            <a:spLocks noGrp="1" noChangeArrowheads="1"/>
          </p:cNvSpPr>
          <p:nvPr>
            <p:ph type="body" idx="1"/>
          </p:nvPr>
        </p:nvSpPr>
        <p:spPr>
          <a:xfrm>
            <a:off x="762000" y="2667000"/>
            <a:ext cx="7011988" cy="3397250"/>
          </a:xfrm>
        </p:spPr>
        <p:txBody>
          <a:bodyPr lIns="90000" tIns="46800" rIns="90000" bIns="46800">
            <a:spAutoFit/>
          </a:bodyPr>
          <a:lstStyle/>
          <a:p>
            <a:pPr eaLnBrk="1" hangingPunct="1">
              <a:lnSpc>
                <a:spcPct val="90000"/>
              </a:lnSpc>
              <a:spcBef>
                <a:spcPts val="625"/>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t>Aşağılama, yalnız bırakma, ayırma, </a:t>
            </a:r>
          </a:p>
          <a:p>
            <a:pPr eaLnBrk="1" hangingPunct="1">
              <a:lnSpc>
                <a:spcPct val="90000"/>
              </a:lnSpc>
              <a:spcBef>
                <a:spcPts val="625"/>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t>Korkutma, yıldırma, tehdit etme, suça yöneltme, </a:t>
            </a:r>
          </a:p>
          <a:p>
            <a:pPr eaLnBrk="1" hangingPunct="1">
              <a:lnSpc>
                <a:spcPct val="90000"/>
              </a:lnSpc>
              <a:spcBef>
                <a:spcPts val="625"/>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t>Önemsememe, küçük düşürme, alaylı konuşma, </a:t>
            </a:r>
          </a:p>
          <a:p>
            <a:pPr eaLnBrk="1" hangingPunct="1">
              <a:lnSpc>
                <a:spcPct val="90000"/>
              </a:lnSpc>
              <a:spcBef>
                <a:spcPts val="625"/>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t>Lakap takma, aşırı baskı ve otorite kurma</a:t>
            </a:r>
            <a:endParaRPr lang="en-GB" sz="2400" smtClean="0"/>
          </a:p>
        </p:txBody>
      </p:sp>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68313" y="476250"/>
            <a:ext cx="7999412" cy="682625"/>
          </a:xfrm>
        </p:spPr>
        <p:txBody>
          <a:bodyPr rtlCol="0">
            <a:normAutofit fontScale="90000"/>
          </a:bodyPr>
          <a:lstStyle/>
          <a:p>
            <a:pPr eaLnBrk="1" fontAlgn="auto" hangingPunct="1">
              <a:spcAft>
                <a:spcPts val="0"/>
              </a:spcAft>
              <a:defRPr/>
            </a:pPr>
            <a:r>
              <a:rPr lang="en-GB" b="1" smtClean="0"/>
              <a:t>Duygusal İstismar</a:t>
            </a:r>
            <a:r>
              <a:rPr lang="tr-TR" b="1" smtClean="0"/>
              <a:t> Çeşitleri</a:t>
            </a:r>
          </a:p>
        </p:txBody>
      </p:sp>
      <p:sp>
        <p:nvSpPr>
          <p:cNvPr id="18435" name="Rectangle 3"/>
          <p:cNvSpPr>
            <a:spLocks noGrp="1" noChangeArrowheads="1"/>
          </p:cNvSpPr>
          <p:nvPr>
            <p:ph type="body" idx="1"/>
          </p:nvPr>
        </p:nvSpPr>
        <p:spPr/>
        <p:txBody>
          <a:bodyPr/>
          <a:lstStyle/>
          <a:p>
            <a:pPr eaLnBrk="1" hangingPunct="1">
              <a:lnSpc>
                <a:spcPct val="90000"/>
              </a:lnSpc>
              <a:spcBef>
                <a:spcPts val="625"/>
              </a:spcBef>
            </a:pPr>
            <a:endParaRPr lang="tr-TR" smtClean="0">
              <a:latin typeface="Times New Roman" pitchFamily="18" charset="0"/>
            </a:endParaRPr>
          </a:p>
          <a:p>
            <a:pPr eaLnBrk="1" hangingPunct="1">
              <a:lnSpc>
                <a:spcPct val="90000"/>
              </a:lnSpc>
              <a:spcBef>
                <a:spcPts val="625"/>
              </a:spcBef>
            </a:pPr>
            <a:r>
              <a:rPr lang="en-GB" smtClean="0"/>
              <a:t>Duygusal bakımdan gereksinimlerin karşılanmaması, </a:t>
            </a:r>
          </a:p>
          <a:p>
            <a:pPr eaLnBrk="1" hangingPunct="1">
              <a:lnSpc>
                <a:spcPct val="90000"/>
              </a:lnSpc>
              <a:spcBef>
                <a:spcPts val="625"/>
              </a:spcBef>
            </a:pPr>
            <a:r>
              <a:rPr lang="en-GB" smtClean="0"/>
              <a:t>Sık eleştirme, yaşının üstünde sorumluluklar bekleme, </a:t>
            </a:r>
          </a:p>
          <a:p>
            <a:pPr eaLnBrk="1" hangingPunct="1">
              <a:lnSpc>
                <a:spcPct val="90000"/>
              </a:lnSpc>
              <a:spcBef>
                <a:spcPts val="625"/>
              </a:spcBef>
            </a:pPr>
            <a:r>
              <a:rPr lang="en-GB" smtClean="0"/>
              <a:t>Kardeşler arasında ayrım yapma, değer vermeme, </a:t>
            </a:r>
          </a:p>
          <a:p>
            <a:pPr eaLnBrk="1" hangingPunct="1"/>
            <a:endParaRPr lang="tr-TR" smtClean="0"/>
          </a:p>
        </p:txBody>
      </p:sp>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endParaRPr lang="tr-TR" smtClean="0"/>
          </a:p>
        </p:txBody>
      </p:sp>
      <p:pic>
        <p:nvPicPr>
          <p:cNvPr id="19459" name="Picture 2" descr="F:\kingston\istismar 2012\rsm\violence.jpeg"/>
          <p:cNvPicPr>
            <a:picLocks noGrp="1" noChangeAspect="1" noChangeArrowheads="1"/>
          </p:cNvPicPr>
          <p:nvPr>
            <p:ph type="body" idx="1"/>
          </p:nvPr>
        </p:nvPicPr>
        <p:blipFill>
          <a:blip r:embed="rId2"/>
          <a:srcRect/>
          <a:stretch>
            <a:fillRect/>
          </a:stretch>
        </p:blipFill>
        <p:spPr>
          <a:xfrm>
            <a:off x="468313" y="620713"/>
            <a:ext cx="8207375" cy="5545137"/>
          </a:xfrm>
        </p:spPr>
      </p:pic>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Grp="1" noChangeArrowheads="1"/>
          </p:cNvSpPr>
          <p:nvPr>
            <p:ph type="title"/>
          </p:nvPr>
        </p:nvSpPr>
        <p:spPr>
          <a:xfrm>
            <a:off x="457200" y="655638"/>
            <a:ext cx="8229600" cy="762000"/>
          </a:xfrm>
        </p:spPr>
        <p:txBody>
          <a:bodyPr lIns="90000" tIns="46800" rIns="90000" bIns="46800">
            <a:spAutoFit/>
          </a:bodyPr>
          <a:lstStyle/>
          <a:p>
            <a:pPr eaLnBrk="1" hangingPunct="1">
              <a:buClr>
                <a:srgbClr val="9900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smtClean="0"/>
              <a:t>Belirtileri</a:t>
            </a:r>
          </a:p>
        </p:txBody>
      </p:sp>
      <p:sp>
        <p:nvSpPr>
          <p:cNvPr id="20483" name="Rectangle 2"/>
          <p:cNvSpPr>
            <a:spLocks noGrp="1" noChangeArrowheads="1"/>
          </p:cNvSpPr>
          <p:nvPr>
            <p:ph type="body" sz="half" idx="1"/>
          </p:nvPr>
        </p:nvSpPr>
        <p:spPr>
          <a:xfrm>
            <a:off x="457200" y="1600200"/>
            <a:ext cx="7643813" cy="3541713"/>
          </a:xfrm>
        </p:spPr>
        <p:txBody>
          <a:bodyPr lIns="90000" tIns="46800" rIns="90000" bIns="46800">
            <a:spAutoFit/>
          </a:bodyPr>
          <a:lstStyle/>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t>Dünyaya karşı belli bir ilgisizlik</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t>Depresif ve pasif davranış</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t>Karşısındakine çok ihtiyatlı yaklaşmak</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t>Kendine güvensizlik</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t>Korku</a:t>
            </a:r>
          </a:p>
          <a:p>
            <a:pPr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t>Küçük yaşlardaki davranışlara dönüş</a:t>
            </a:r>
          </a:p>
        </p:txBody>
      </p:sp>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rtlCol="0">
            <a:normAutofit/>
          </a:bodyPr>
          <a:lstStyle/>
          <a:p>
            <a:pPr eaLnBrk="1" fontAlgn="auto" hangingPunct="1">
              <a:spcAft>
                <a:spcPts val="0"/>
              </a:spcAft>
              <a:defRPr/>
            </a:pPr>
            <a:r>
              <a:rPr lang="tr-TR" b="1" dirty="0" smtClean="0">
                <a:latin typeface="+mn-lt"/>
              </a:rPr>
              <a:t>Çocuk İhmali nedir?</a:t>
            </a:r>
          </a:p>
        </p:txBody>
      </p:sp>
      <p:sp>
        <p:nvSpPr>
          <p:cNvPr id="3075" name="Rectangle 3"/>
          <p:cNvSpPr>
            <a:spLocks noGrp="1" noChangeArrowheads="1"/>
          </p:cNvSpPr>
          <p:nvPr>
            <p:ph type="body" idx="1"/>
          </p:nvPr>
        </p:nvSpPr>
        <p:spPr/>
        <p:txBody>
          <a:bodyPr/>
          <a:lstStyle/>
          <a:p>
            <a:pPr eaLnBrk="1" hangingPunct="1"/>
            <a:r>
              <a:rPr lang="tr-TR" smtClean="0"/>
              <a:t>İhmal, çocuğa bakmakla yükümlü kimsenin çocuğun gelişimi için gerekli ihtiyaçları karşılamaması veya bu ihtiyaçları dikkate almamasıdır. Bu ihtiyaçlar sağlık,eğitim,duygusal gelişim,beslenme,barınma ve güvenli yaşam şartlarıdır.</a:t>
            </a:r>
          </a:p>
        </p:txBody>
      </p:sp>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Grp="1" noChangeArrowheads="1"/>
          </p:cNvSpPr>
          <p:nvPr>
            <p:ph type="title"/>
          </p:nvPr>
        </p:nvSpPr>
        <p:spPr>
          <a:xfrm>
            <a:off x="468313" y="549275"/>
            <a:ext cx="8001000" cy="762000"/>
          </a:xfrm>
        </p:spPr>
        <p:txBody>
          <a:bodyPr lIns="90000" tIns="46800" rIns="90000" bIns="46800">
            <a:spAutoFit/>
          </a:bodyPr>
          <a:lstStyle/>
          <a:p>
            <a:pPr eaLnBrk="1" hangingPunct="1">
              <a:buClr>
                <a:srgbClr val="9900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smtClean="0">
                <a:latin typeface="Cambria" pitchFamily="18" charset="0"/>
              </a:rPr>
              <a:t>Ekonomik İstismar</a:t>
            </a:r>
          </a:p>
        </p:txBody>
      </p:sp>
      <p:sp>
        <p:nvSpPr>
          <p:cNvPr id="21507" name="Rectangle 2"/>
          <p:cNvSpPr>
            <a:spLocks noGrp="1" noChangeArrowheads="1"/>
          </p:cNvSpPr>
          <p:nvPr>
            <p:ph type="body" idx="1"/>
          </p:nvPr>
        </p:nvSpPr>
        <p:spPr>
          <a:xfrm>
            <a:off x="457200" y="1600200"/>
            <a:ext cx="8231188" cy="2230438"/>
          </a:xfrm>
        </p:spPr>
        <p:txBody>
          <a:bodyPr lIns="90000" tIns="46800" rIns="90000" bIns="46800">
            <a:spAutoFit/>
          </a:bodyPr>
          <a:lstStyle/>
          <a:p>
            <a:pPr eaLnBrk="1" hangingPunct="1">
              <a:spcBef>
                <a:spcPts val="625"/>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tr-TR" sz="2300" smtClean="0">
              <a:solidFill>
                <a:srgbClr val="003399"/>
              </a:solidFill>
            </a:endParaRPr>
          </a:p>
          <a:p>
            <a:pPr eaLnBrk="1" hangingPunct="1">
              <a:spcBef>
                <a:spcPts val="625"/>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t>Çocuğ</a:t>
            </a:r>
            <a:r>
              <a:rPr lang="tr-TR" smtClean="0"/>
              <a:t>un fiziksel ve zihinsel gelişimini olumsuz etkileyen, yaşı ve gücü ile orantılı olmayan işlerde ucuz emek olarak çalıştırılmasıdır.</a:t>
            </a:r>
            <a:endParaRPr lang="en-GB" smtClean="0"/>
          </a:p>
        </p:txBody>
      </p:sp>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Başlık 1"/>
          <p:cNvSpPr>
            <a:spLocks noGrp="1"/>
          </p:cNvSpPr>
          <p:nvPr>
            <p:ph type="title"/>
          </p:nvPr>
        </p:nvSpPr>
        <p:spPr/>
        <p:txBody>
          <a:bodyPr/>
          <a:lstStyle/>
          <a:p>
            <a:pPr eaLnBrk="1" hangingPunct="1"/>
            <a:r>
              <a:rPr lang="tr-TR" smtClean="0"/>
              <a:t>CİNSEL İSTİSMAR</a:t>
            </a:r>
          </a:p>
        </p:txBody>
      </p:sp>
      <p:sp>
        <p:nvSpPr>
          <p:cNvPr id="4" name="Rectangle 2"/>
          <p:cNvSpPr>
            <a:spLocks noGrp="1" noChangeArrowheads="1"/>
          </p:cNvSpPr>
          <p:nvPr>
            <p:ph idx="1"/>
          </p:nvPr>
        </p:nvSpPr>
        <p:spPr>
          <a:xfrm>
            <a:off x="457200" y="1600200"/>
            <a:ext cx="8229600" cy="4662488"/>
          </a:xfrm>
        </p:spPr>
        <p:txBody>
          <a:bodyPr lIns="90000" tIns="46800" rIns="90000" bIns="46800" rtlCol="0">
            <a:spAutoFit/>
          </a:bodyPr>
          <a:lstStyle/>
          <a:p>
            <a:pPr eaLnBrk="1" fontAlgn="auto" hangingPunct="1">
              <a:spcBef>
                <a:spcPts val="700"/>
              </a:spcBef>
              <a:spcAft>
                <a:spcPts val="0"/>
              </a:spcAft>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400" b="1" dirty="0" smtClean="0">
                <a:solidFill>
                  <a:srgbClr val="003399"/>
                </a:solidFill>
              </a:rPr>
              <a:t>	</a:t>
            </a:r>
            <a:r>
              <a:rPr lang="en-GB" b="1" i="1" noProof="1" smtClean="0">
                <a:solidFill>
                  <a:srgbClr val="CC0000"/>
                </a:solidFill>
              </a:rPr>
              <a:t> </a:t>
            </a:r>
            <a:r>
              <a:rPr lang="tr-TR" b="1" i="1" noProof="1" smtClean="0">
                <a:solidFill>
                  <a:srgbClr val="FF0000"/>
                </a:solidFill>
              </a:rPr>
              <a:t>B</a:t>
            </a:r>
            <a:r>
              <a:rPr lang="en-GB" b="1" i="1" noProof="1" smtClean="0">
                <a:solidFill>
                  <a:srgbClr val="FF0000"/>
                </a:solidFill>
              </a:rPr>
              <a:t>ir </a:t>
            </a:r>
            <a:r>
              <a:rPr lang="tr-TR" b="1" i="1" noProof="1" smtClean="0">
                <a:solidFill>
                  <a:srgbClr val="FF0000"/>
                </a:solidFill>
              </a:rPr>
              <a:t>kişinin, ço</a:t>
            </a:r>
            <a:r>
              <a:rPr lang="en-GB" b="1" i="1" noProof="1" smtClean="0">
                <a:solidFill>
                  <a:srgbClr val="FF0000"/>
                </a:solidFill>
              </a:rPr>
              <a:t>cuğ</a:t>
            </a:r>
            <a:r>
              <a:rPr lang="tr-TR" b="1" i="1" noProof="1" smtClean="0">
                <a:solidFill>
                  <a:srgbClr val="FF0000"/>
                </a:solidFill>
              </a:rPr>
              <a:t>a yönelik  cinsel haz </a:t>
            </a:r>
            <a:r>
              <a:rPr lang="tr-TR" b="1" i="1" dirty="0" smtClean="0">
                <a:solidFill>
                  <a:srgbClr val="FF0000"/>
                </a:solidFill>
              </a:rPr>
              <a:t>duyma amacıyla;</a:t>
            </a:r>
          </a:p>
          <a:p>
            <a:pPr eaLnBrk="1" fontAlgn="auto" hangingPunct="1">
              <a:spcBef>
                <a:spcPts val="700"/>
              </a:spcBef>
              <a:spcAft>
                <a:spcPts val="0"/>
              </a:spcAft>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sz="2400" i="1" dirty="0" smtClean="0">
                <a:effectLst>
                  <a:outerShdw blurRad="38100" dist="38100" dir="2700000" algn="tl">
                    <a:srgbClr val="C0C0C0"/>
                  </a:outerShdw>
                </a:effectLst>
              </a:rPr>
              <a:t>Cinsel organlarına dokunması ve/veya dokundurtması </a:t>
            </a:r>
          </a:p>
          <a:p>
            <a:pPr eaLnBrk="1" fontAlgn="auto" hangingPunct="1">
              <a:spcBef>
                <a:spcPts val="700"/>
              </a:spcBef>
              <a:spcAft>
                <a:spcPts val="0"/>
              </a:spcAft>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sz="2400" i="1" dirty="0" smtClean="0">
                <a:effectLst>
                  <a:outerShdw blurRad="38100" dist="38100" dir="2700000" algn="tl">
                    <a:srgbClr val="C0C0C0"/>
                  </a:outerShdw>
                </a:effectLst>
              </a:rPr>
              <a:t>Irzına geçmesi</a:t>
            </a:r>
          </a:p>
          <a:p>
            <a:pPr eaLnBrk="1" fontAlgn="auto" hangingPunct="1">
              <a:spcBef>
                <a:spcPts val="700"/>
              </a:spcBef>
              <a:spcAft>
                <a:spcPts val="0"/>
              </a:spcAft>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sz="2400" i="1" dirty="0" smtClean="0">
                <a:effectLst>
                  <a:outerShdw blurRad="38100" dist="38100" dir="2700000" algn="tl">
                    <a:srgbClr val="C0C0C0"/>
                  </a:outerShdw>
                </a:effectLst>
              </a:rPr>
              <a:t>Teşhircilik yapması </a:t>
            </a:r>
            <a:endParaRPr lang="en-GB" sz="2400" i="1" dirty="0" smtClean="0">
              <a:solidFill>
                <a:srgbClr val="CC0000"/>
              </a:solidFill>
              <a:effectLst>
                <a:outerShdw blurRad="38100" dist="38100" dir="2700000" algn="tl">
                  <a:srgbClr val="C0C0C0"/>
                </a:outerShdw>
              </a:effectLst>
            </a:endParaRPr>
          </a:p>
          <a:p>
            <a:pPr eaLnBrk="1" fontAlgn="auto" hangingPunct="1">
              <a:spcBef>
                <a:spcPts val="650"/>
              </a:spcBef>
              <a:spcAft>
                <a:spcPts val="0"/>
              </a:spcAft>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400" i="1" noProof="1" smtClean="0">
                <a:effectLst>
                  <a:outerShdw blurRad="38100" dist="38100" dir="2700000" algn="tl">
                    <a:srgbClr val="C0C0C0"/>
                  </a:outerShdw>
                </a:effectLst>
              </a:rPr>
              <a:t>Cinsel uyarı ve doyum için kullanılması</a:t>
            </a:r>
            <a:r>
              <a:rPr lang="tr-TR" sz="2400" i="1" noProof="1" smtClean="0">
                <a:effectLst>
                  <a:outerShdw blurRad="38100" dist="38100" dir="2700000" algn="tl">
                    <a:srgbClr val="C0C0C0"/>
                  </a:outerShdw>
                </a:effectLst>
              </a:rPr>
              <a:t>,</a:t>
            </a:r>
            <a:endParaRPr lang="en-GB" sz="2400" i="1" noProof="1" smtClean="0">
              <a:effectLst>
                <a:outerShdw blurRad="38100" dist="38100" dir="2700000" algn="tl">
                  <a:srgbClr val="C0C0C0"/>
                </a:outerShdw>
              </a:effectLst>
            </a:endParaRPr>
          </a:p>
          <a:p>
            <a:pPr eaLnBrk="1" fontAlgn="auto" hangingPunct="1">
              <a:spcBef>
                <a:spcPts val="650"/>
              </a:spcBef>
              <a:spcAft>
                <a:spcPts val="0"/>
              </a:spcAft>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400" i="1" noProof="1" smtClean="0">
                <a:effectLst>
                  <a:outerShdw blurRad="38100" dist="38100" dir="2700000" algn="tl">
                    <a:srgbClr val="C0C0C0"/>
                  </a:outerShdw>
                </a:effectLst>
              </a:rPr>
              <a:t>Fuhuşa zorlanması</a:t>
            </a:r>
            <a:r>
              <a:rPr lang="tr-TR" sz="2400" i="1" noProof="1" smtClean="0">
                <a:effectLst>
                  <a:outerShdw blurRad="38100" dist="38100" dir="2700000" algn="tl">
                    <a:srgbClr val="C0C0C0"/>
                  </a:outerShdw>
                </a:effectLst>
              </a:rPr>
              <a:t>,</a:t>
            </a:r>
            <a:endParaRPr lang="en-GB" sz="2400" i="1" noProof="1" smtClean="0">
              <a:effectLst>
                <a:outerShdw blurRad="38100" dist="38100" dir="2700000" algn="tl">
                  <a:srgbClr val="C0C0C0"/>
                </a:outerShdw>
              </a:effectLst>
            </a:endParaRPr>
          </a:p>
          <a:p>
            <a:pPr eaLnBrk="1" fontAlgn="auto" hangingPunct="1">
              <a:spcBef>
                <a:spcPts val="650"/>
              </a:spcBef>
              <a:spcAft>
                <a:spcPts val="0"/>
              </a:spcAft>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400" i="1" noProof="1" smtClean="0">
                <a:effectLst>
                  <a:outerShdw blurRad="38100" dist="38100" dir="2700000" algn="tl">
                    <a:srgbClr val="C0C0C0"/>
                  </a:outerShdw>
                </a:effectLst>
              </a:rPr>
              <a:t>Pornografi gibi türlü suçlarda cinsel obje olarak kullanılması</a:t>
            </a:r>
            <a:endParaRPr lang="tr-TR" sz="2400" i="1" noProof="1" smtClean="0">
              <a:effectLst>
                <a:outerShdw blurRad="38100" dist="38100" dir="2700000" algn="tl">
                  <a:srgbClr val="C0C0C0"/>
                </a:outerShdw>
              </a:effectLst>
            </a:endParaRPr>
          </a:p>
          <a:p>
            <a:pPr eaLnBrk="1" fontAlgn="auto" hangingPunct="1">
              <a:spcBef>
                <a:spcPts val="650"/>
              </a:spcBef>
              <a:spcAft>
                <a:spcPts val="0"/>
              </a:spcAft>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tr-TR" sz="2400" i="1" noProof="1" smtClean="0">
                <a:effectLst>
                  <a:outerShdw blurRad="38100" dist="38100" dir="2700000" algn="tl">
                    <a:srgbClr val="C0C0C0"/>
                  </a:outerShdw>
                </a:effectLst>
              </a:rPr>
              <a:t>Çocuğun yanında </a:t>
            </a:r>
            <a:r>
              <a:rPr lang="en-GB" sz="2400" i="1" noProof="1" smtClean="0">
                <a:effectLst>
                  <a:outerShdw blurRad="38100" dist="38100" dir="2700000" algn="tl">
                    <a:srgbClr val="C0C0C0"/>
                  </a:outerShdw>
                </a:effectLst>
              </a:rPr>
              <a:t>Pornografi</a:t>
            </a:r>
            <a:r>
              <a:rPr lang="tr-TR" sz="2400" i="1" noProof="1" smtClean="0">
                <a:effectLst>
                  <a:outerShdw blurRad="38100" dist="38100" dir="2700000" algn="tl">
                    <a:srgbClr val="C0C0C0"/>
                  </a:outerShdw>
                </a:effectLst>
              </a:rPr>
              <a:t>k görüntüler izlenmesi ve </a:t>
            </a:r>
            <a:r>
              <a:rPr lang="tr-TR" sz="2400" i="1" dirty="0" smtClean="0">
                <a:effectLst>
                  <a:outerShdw blurRad="38100" dist="38100" dir="2700000" algn="tl">
                    <a:srgbClr val="C0C0C0"/>
                  </a:outerShdw>
                </a:effectLst>
              </a:rPr>
              <a:t>izletilmesi.</a:t>
            </a:r>
            <a:endParaRPr lang="en-GB" dirty="0" smtClean="0"/>
          </a:p>
        </p:txBody>
      </p:sp>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p:cNvSpPr>
          <p:nvPr>
            <p:ph type="body" idx="1"/>
          </p:nvPr>
        </p:nvSpPr>
        <p:spPr/>
        <p:txBody>
          <a:bodyPr/>
          <a:lstStyle/>
          <a:p>
            <a:r>
              <a:rPr lang="tr-TR" smtClean="0"/>
              <a:t>Yetişkin bir erkek, </a:t>
            </a:r>
          </a:p>
          <a:p>
            <a:r>
              <a:rPr lang="tr-TR" smtClean="0"/>
              <a:t>Yetişkin bir kadın </a:t>
            </a:r>
          </a:p>
          <a:p>
            <a:r>
              <a:rPr lang="tr-TR" smtClean="0"/>
              <a:t>Yaşıtı</a:t>
            </a:r>
          </a:p>
          <a:p>
            <a:r>
              <a:rPr lang="tr-TR" smtClean="0"/>
              <a:t>Yaş olarak kendinden büyük çocuk</a:t>
            </a:r>
          </a:p>
          <a:p>
            <a:r>
              <a:rPr lang="tr-TR" smtClean="0"/>
              <a:t>Aileden biri de olabilir.</a:t>
            </a:r>
          </a:p>
          <a:p>
            <a:endParaRPr lang="tr-TR" smtClean="0"/>
          </a:p>
        </p:txBody>
      </p:sp>
      <p:sp>
        <p:nvSpPr>
          <p:cNvPr id="23555" name="Başlık 1"/>
          <p:cNvSpPr>
            <a:spLocks/>
          </p:cNvSpPr>
          <p:nvPr/>
        </p:nvSpPr>
        <p:spPr bwMode="auto">
          <a:xfrm>
            <a:off x="673100" y="490538"/>
            <a:ext cx="8229600" cy="1143000"/>
          </a:xfrm>
          <a:prstGeom prst="rect">
            <a:avLst/>
          </a:prstGeom>
          <a:noFill/>
          <a:ln w="9525">
            <a:noFill/>
            <a:miter lim="800000"/>
            <a:headEnd/>
            <a:tailEnd/>
          </a:ln>
        </p:spPr>
        <p:txBody>
          <a:bodyPr anchor="ctr"/>
          <a:lstStyle/>
          <a:p>
            <a:pPr algn="ctr"/>
            <a:r>
              <a:rPr lang="tr-TR" sz="3600" b="1">
                <a:latin typeface="Calibri" pitchFamily="34" charset="0"/>
              </a:rPr>
              <a:t>Cinsel istismarcı kim olabilir?</a:t>
            </a:r>
          </a:p>
        </p:txBody>
      </p:sp>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İçerik Yer Tutucusu 2"/>
          <p:cNvSpPr>
            <a:spLocks noGrp="1"/>
          </p:cNvSpPr>
          <p:nvPr>
            <p:ph idx="1"/>
          </p:nvPr>
        </p:nvSpPr>
        <p:spPr>
          <a:xfrm>
            <a:off x="457200" y="1052513"/>
            <a:ext cx="8229600" cy="720725"/>
          </a:xfrm>
        </p:spPr>
        <p:txBody>
          <a:bodyPr/>
          <a:lstStyle/>
          <a:p>
            <a:pPr marL="0" indent="0" eaLnBrk="1" hangingPunct="1">
              <a:buFont typeface="Arial" charset="0"/>
              <a:buNone/>
            </a:pPr>
            <a:r>
              <a:rPr lang="tr-TR" smtClean="0"/>
              <a:t>	</a:t>
            </a:r>
          </a:p>
        </p:txBody>
      </p:sp>
      <p:sp>
        <p:nvSpPr>
          <p:cNvPr id="24579" name="Başlık 1"/>
          <p:cNvSpPr>
            <a:spLocks noGrp="1"/>
          </p:cNvSpPr>
          <p:nvPr>
            <p:ph type="title"/>
          </p:nvPr>
        </p:nvSpPr>
        <p:spPr>
          <a:xfrm>
            <a:off x="539750" y="765175"/>
            <a:ext cx="8229600" cy="706438"/>
          </a:xfrm>
        </p:spPr>
        <p:txBody>
          <a:bodyPr/>
          <a:lstStyle/>
          <a:p>
            <a:pPr eaLnBrk="1" hangingPunct="1"/>
            <a:r>
              <a:rPr lang="tr-TR" smtClean="0"/>
              <a:t>Cinsel istismarcı kim olabilir? </a:t>
            </a:r>
            <a:br>
              <a:rPr lang="tr-TR" smtClean="0"/>
            </a:br>
            <a:r>
              <a:rPr lang="tr-TR" smtClean="0"/>
              <a:t>Ya da kurbanın ailesinden biri</a:t>
            </a:r>
            <a:r>
              <a:rPr lang="tr-TR" sz="4000" smtClean="0"/>
              <a:t> </a:t>
            </a:r>
          </a:p>
        </p:txBody>
      </p:sp>
      <p:sp>
        <p:nvSpPr>
          <p:cNvPr id="24580" name="2 İçerik Yer Tutucusu"/>
          <p:cNvSpPr txBox="1">
            <a:spLocks/>
          </p:cNvSpPr>
          <p:nvPr/>
        </p:nvSpPr>
        <p:spPr bwMode="auto">
          <a:xfrm>
            <a:off x="250825" y="1844675"/>
            <a:ext cx="8640763" cy="4673600"/>
          </a:xfrm>
          <a:prstGeom prst="rect">
            <a:avLst/>
          </a:prstGeom>
          <a:noFill/>
          <a:ln w="9525">
            <a:noFill/>
            <a:miter lim="800000"/>
            <a:headEnd/>
            <a:tailEnd/>
          </a:ln>
        </p:spPr>
        <p:txBody>
          <a:bodyPr/>
          <a:lstStyle/>
          <a:p>
            <a:pPr>
              <a:spcBef>
                <a:spcPct val="20000"/>
              </a:spcBef>
              <a:buFont typeface="Arial" charset="0"/>
              <a:buNone/>
            </a:pPr>
            <a:r>
              <a:rPr lang="tr-TR" sz="3200" b="1">
                <a:solidFill>
                  <a:srgbClr val="FF0000"/>
                </a:solidFill>
                <a:latin typeface="Calibri" pitchFamily="34" charset="0"/>
              </a:rPr>
              <a:t>Ensest</a:t>
            </a:r>
          </a:p>
          <a:p>
            <a:pPr>
              <a:spcBef>
                <a:spcPct val="20000"/>
              </a:spcBef>
              <a:buFont typeface="Arial" charset="0"/>
              <a:buChar char="•"/>
            </a:pPr>
            <a:r>
              <a:rPr lang="tr-TR" sz="3200">
                <a:latin typeface="Calibri" pitchFamily="34" charset="0"/>
              </a:rPr>
              <a:t>Kanunen evlenmelerine izin verilmeyen iki kişi arasındaki cinsel ilişkiye verilen isimdir. </a:t>
            </a:r>
          </a:p>
          <a:p>
            <a:pPr>
              <a:spcBef>
                <a:spcPct val="20000"/>
              </a:spcBef>
              <a:buFont typeface="Arial" charset="0"/>
              <a:buChar char="•"/>
            </a:pPr>
            <a:r>
              <a:rPr lang="tr-TR" sz="3200">
                <a:latin typeface="Calibri" pitchFamily="34" charset="0"/>
              </a:rPr>
              <a:t>Anne-oğul, baba-kız, erkek kardeş-kız kardeş</a:t>
            </a:r>
          </a:p>
          <a:p>
            <a:pPr>
              <a:spcBef>
                <a:spcPct val="20000"/>
              </a:spcBef>
              <a:buFont typeface="Arial" charset="0"/>
              <a:buChar char="•"/>
            </a:pPr>
            <a:r>
              <a:rPr lang="tr-TR" sz="3200">
                <a:latin typeface="Calibri" pitchFamily="34" charset="0"/>
              </a:rPr>
              <a:t>Üvey baba ve üvey kardeş </a:t>
            </a:r>
          </a:p>
          <a:p>
            <a:pPr>
              <a:spcBef>
                <a:spcPct val="20000"/>
              </a:spcBef>
              <a:buFont typeface="Arial" charset="0"/>
              <a:buChar char="•"/>
            </a:pPr>
            <a:r>
              <a:rPr lang="tr-TR" sz="3200">
                <a:latin typeface="Calibri" pitchFamily="34" charset="0"/>
              </a:rPr>
              <a:t>Amca Dayı gibi  bir  akraba ile </a:t>
            </a:r>
          </a:p>
          <a:p>
            <a:pPr>
              <a:spcBef>
                <a:spcPct val="20000"/>
              </a:spcBef>
              <a:buFont typeface="Arial" charset="0"/>
              <a:buNone/>
            </a:pPr>
            <a:r>
              <a:rPr lang="tr-TR" sz="3200" b="1">
                <a:solidFill>
                  <a:srgbClr val="FF0000"/>
                </a:solidFill>
                <a:latin typeface="Calibri" pitchFamily="34" charset="0"/>
              </a:rPr>
              <a:t>Ensest, cinsel istismarın en çok görülen  ve en kabul edilemez biçimidir.</a:t>
            </a:r>
          </a:p>
        </p:txBody>
      </p:sp>
      <p:sp>
        <p:nvSpPr>
          <p:cNvPr id="24581" name="Text Box 5"/>
          <p:cNvSpPr txBox="1">
            <a:spLocks noChangeArrowheads="1"/>
          </p:cNvSpPr>
          <p:nvPr/>
        </p:nvSpPr>
        <p:spPr bwMode="auto">
          <a:xfrm>
            <a:off x="2463800" y="1576388"/>
            <a:ext cx="184150" cy="366712"/>
          </a:xfrm>
          <a:prstGeom prst="rect">
            <a:avLst/>
          </a:prstGeom>
          <a:noFill/>
          <a:ln w="9525">
            <a:noFill/>
            <a:miter lim="800000"/>
            <a:headEnd/>
            <a:tailEnd/>
          </a:ln>
        </p:spPr>
        <p:txBody>
          <a:bodyPr wrap="none">
            <a:spAutoFit/>
          </a:bodyPr>
          <a:lstStyle/>
          <a:p>
            <a:endParaRPr lang="tr-TR"/>
          </a:p>
        </p:txBody>
      </p:sp>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Başlık 1"/>
          <p:cNvSpPr>
            <a:spLocks noGrp="1"/>
          </p:cNvSpPr>
          <p:nvPr>
            <p:ph type="title"/>
          </p:nvPr>
        </p:nvSpPr>
        <p:spPr>
          <a:xfrm>
            <a:off x="468313" y="549275"/>
            <a:ext cx="8229600" cy="706438"/>
          </a:xfrm>
        </p:spPr>
        <p:txBody>
          <a:bodyPr/>
          <a:lstStyle/>
          <a:p>
            <a:pPr eaLnBrk="1" hangingPunct="1"/>
            <a:r>
              <a:rPr lang="tr-TR" sz="4000" b="1" smtClean="0"/>
              <a:t>Cinsel istismarcı kim olabilir?</a:t>
            </a:r>
          </a:p>
        </p:txBody>
      </p:sp>
      <p:sp>
        <p:nvSpPr>
          <p:cNvPr id="5" name="2 İçerik Yer Tutucusu"/>
          <p:cNvSpPr txBox="1">
            <a:spLocks/>
          </p:cNvSpPr>
          <p:nvPr/>
        </p:nvSpPr>
        <p:spPr>
          <a:xfrm>
            <a:off x="323850" y="2852738"/>
            <a:ext cx="8640763" cy="3736975"/>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 typeface="Arial" pitchFamily="34" charset="0"/>
              <a:buNone/>
              <a:defRPr/>
            </a:pPr>
            <a:endParaRPr lang="tr-TR" b="1" dirty="0" smtClean="0">
              <a:latin typeface="+mj-lt"/>
            </a:endParaRPr>
          </a:p>
        </p:txBody>
      </p:sp>
      <p:sp>
        <p:nvSpPr>
          <p:cNvPr id="25604" name="İçerik Yer Tutucusu 1"/>
          <p:cNvSpPr>
            <a:spLocks noGrp="1"/>
          </p:cNvSpPr>
          <p:nvPr>
            <p:ph idx="1"/>
          </p:nvPr>
        </p:nvSpPr>
        <p:spPr>
          <a:xfrm>
            <a:off x="457200" y="1628775"/>
            <a:ext cx="8229600" cy="4497388"/>
          </a:xfrm>
        </p:spPr>
        <p:txBody>
          <a:bodyPr/>
          <a:lstStyle/>
          <a:p>
            <a:pPr eaLnBrk="1" hangingPunct="1">
              <a:lnSpc>
                <a:spcPct val="200000"/>
              </a:lnSpc>
            </a:pPr>
            <a:r>
              <a:rPr lang="tr-TR" smtClean="0"/>
              <a:t>İstismarcıların %96’sı erkek</a:t>
            </a:r>
          </a:p>
          <a:p>
            <a:pPr eaLnBrk="1" hangingPunct="1">
              <a:lnSpc>
                <a:spcPct val="200000"/>
              </a:lnSpc>
            </a:pPr>
            <a:r>
              <a:rPr lang="tr-TR" smtClean="0"/>
              <a:t>%63,5’u çocuğun tanıdığı, </a:t>
            </a:r>
          </a:p>
          <a:p>
            <a:pPr eaLnBrk="1" hangingPunct="1">
              <a:lnSpc>
                <a:spcPct val="200000"/>
              </a:lnSpc>
            </a:pPr>
            <a:r>
              <a:rPr lang="tr-TR" smtClean="0"/>
              <a:t>Hatta %25’nin de ensest dediğimiz 1. ve 2.derece akraba olduğu belirlenmiştir.</a:t>
            </a:r>
          </a:p>
        </p:txBody>
      </p:sp>
      <p:pic>
        <p:nvPicPr>
          <p:cNvPr id="25605" name="Picture 5" descr="C:\Users\user\Desktop\ci resimler\i (11).jpg"/>
          <p:cNvPicPr>
            <a:picLocks noChangeAspect="1" noChangeArrowheads="1"/>
          </p:cNvPicPr>
          <p:nvPr/>
        </p:nvPicPr>
        <p:blipFill>
          <a:blip r:embed="rId2"/>
          <a:srcRect/>
          <a:stretch>
            <a:fillRect/>
          </a:stretch>
        </p:blipFill>
        <p:spPr bwMode="auto">
          <a:xfrm>
            <a:off x="5940425" y="1484313"/>
            <a:ext cx="2881313" cy="2143125"/>
          </a:xfrm>
          <a:prstGeom prst="rect">
            <a:avLst/>
          </a:prstGeom>
          <a:noFill/>
          <a:ln w="9525">
            <a:noFill/>
            <a:miter lim="800000"/>
            <a:headEnd/>
            <a:tailEnd/>
          </a:ln>
        </p:spPr>
      </p:pic>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txBox="1">
            <a:spLocks/>
          </p:cNvSpPr>
          <p:nvPr/>
        </p:nvSpPr>
        <p:spPr>
          <a:xfrm>
            <a:off x="457200" y="2492375"/>
            <a:ext cx="8229600" cy="3024188"/>
          </a:xfrm>
          <a:prstGeom prst="rect">
            <a:avLst/>
          </a:prstGeom>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defRPr/>
            </a:pPr>
            <a:r>
              <a:rPr lang="tr-TR" sz="4000" smtClean="0">
                <a:solidFill>
                  <a:srgbClr val="FF0000"/>
                </a:solidFill>
                <a:effectLst>
                  <a:outerShdw blurRad="38100" dist="38100" dir="2700000" algn="tl">
                    <a:srgbClr val="C0C0C0"/>
                  </a:outerShdw>
                </a:effectLst>
                <a:latin typeface="Tahoma" pitchFamily="34" charset="0"/>
              </a:rPr>
              <a:t>Cinsel istimara uğrayanların </a:t>
            </a:r>
          </a:p>
          <a:p>
            <a:pPr algn="ctr">
              <a:lnSpc>
                <a:spcPct val="150000"/>
              </a:lnSpc>
              <a:defRPr/>
            </a:pPr>
            <a:r>
              <a:rPr lang="tr-TR" sz="4000" smtClean="0">
                <a:solidFill>
                  <a:srgbClr val="FF0000"/>
                </a:solidFill>
                <a:effectLst>
                  <a:outerShdw blurRad="38100" dist="38100" dir="2700000" algn="tl">
                    <a:srgbClr val="C0C0C0"/>
                  </a:outerShdw>
                </a:effectLst>
                <a:latin typeface="Tahoma" pitchFamily="34" charset="0"/>
              </a:rPr>
              <a:t>%71’i kız, </a:t>
            </a:r>
          </a:p>
          <a:p>
            <a:pPr algn="ctr">
              <a:lnSpc>
                <a:spcPct val="150000"/>
              </a:lnSpc>
              <a:defRPr/>
            </a:pPr>
            <a:r>
              <a:rPr lang="tr-TR" sz="4000" smtClean="0">
                <a:solidFill>
                  <a:srgbClr val="FF0000"/>
                </a:solidFill>
                <a:effectLst>
                  <a:outerShdw blurRad="38100" dist="38100" dir="2700000" algn="tl">
                    <a:srgbClr val="C0C0C0"/>
                  </a:outerShdw>
                </a:effectLst>
                <a:latin typeface="Tahoma" pitchFamily="34" charset="0"/>
              </a:rPr>
              <a:t>%29’u erkek </a:t>
            </a:r>
          </a:p>
          <a:p>
            <a:pPr algn="ctr">
              <a:lnSpc>
                <a:spcPct val="150000"/>
              </a:lnSpc>
              <a:defRPr/>
            </a:pPr>
            <a:r>
              <a:rPr lang="tr-TR" sz="4000" smtClean="0">
                <a:solidFill>
                  <a:srgbClr val="FF0000"/>
                </a:solidFill>
                <a:effectLst>
                  <a:outerShdw blurRad="38100" dist="38100" dir="2700000" algn="tl">
                    <a:srgbClr val="C0C0C0"/>
                  </a:outerShdw>
                </a:effectLst>
                <a:latin typeface="Tahoma" pitchFamily="34" charset="0"/>
              </a:rPr>
              <a:t>					çocuklardır.</a:t>
            </a:r>
          </a:p>
        </p:txBody>
      </p:sp>
      <p:sp>
        <p:nvSpPr>
          <p:cNvPr id="47108" name="Rectangle 4"/>
          <p:cNvSpPr>
            <a:spLocks noChangeArrowheads="1"/>
          </p:cNvSpPr>
          <p:nvPr/>
        </p:nvSpPr>
        <p:spPr bwMode="auto">
          <a:xfrm>
            <a:off x="1547813" y="620713"/>
            <a:ext cx="6851650" cy="762000"/>
          </a:xfrm>
          <a:prstGeom prst="rect">
            <a:avLst/>
          </a:prstGeom>
          <a:noFill/>
          <a:ln>
            <a:noFill/>
          </a:ln>
          <a:effectLst/>
          <a:extLst>
            <a:ext uri="{909E8E84-426E-40DD-AFC4-6F175D3DCCD1}"/>
            <a:ext uri="{91240B29-F687-4F45-9708-019B960494DF}"/>
            <a:ext uri="{AF507438-7753-43E0-B8FC-AC1667EBCBE1}"/>
          </a:extLst>
        </p:spPr>
        <p:txBody>
          <a:bodyPr wrap="none">
            <a:spAutoFit/>
          </a:bodyPr>
          <a:lstStyle/>
          <a:p>
            <a:pPr>
              <a:defRPr/>
            </a:pPr>
            <a:r>
              <a:rPr lang="tr-TR" sz="4400">
                <a:effectLst>
                  <a:outerShdw blurRad="38100" dist="38100" dir="2700000" algn="tl">
                    <a:srgbClr val="C0C0C0"/>
                  </a:outerShdw>
                </a:effectLst>
                <a:latin typeface="Calibri" pitchFamily="34" charset="0"/>
              </a:rPr>
              <a:t>Kimler cinsel istismara uğrar?</a:t>
            </a:r>
          </a:p>
        </p:txBody>
      </p:sp>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a:xfrm>
            <a:off x="468313" y="692150"/>
            <a:ext cx="8229600" cy="1143000"/>
          </a:xfrm>
        </p:spPr>
        <p:txBody>
          <a:bodyPr/>
          <a:lstStyle/>
          <a:p>
            <a:r>
              <a:rPr lang="tr-TR" sz="3600" b="1" smtClean="0"/>
              <a:t>CİNSEL İSTİSMARA MARUZ KALAN ÇOCUKLARIN YAŞA GÖRE DAĞILIMLARI İNCELENDİĞİNDE;</a:t>
            </a:r>
          </a:p>
        </p:txBody>
      </p:sp>
      <p:sp>
        <p:nvSpPr>
          <p:cNvPr id="4" name="1 Başlık"/>
          <p:cNvSpPr txBox="1">
            <a:spLocks/>
          </p:cNvSpPr>
          <p:nvPr/>
        </p:nvSpPr>
        <p:spPr>
          <a:xfrm>
            <a:off x="457200" y="2492375"/>
            <a:ext cx="8362950" cy="4105275"/>
          </a:xfrm>
          <a:prstGeom prst="rect">
            <a:avLst/>
          </a:prstGeom>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defRPr/>
            </a:pPr>
            <a:r>
              <a:rPr lang="tr-TR" sz="4000" smtClean="0">
                <a:solidFill>
                  <a:srgbClr val="FF0000"/>
                </a:solidFill>
                <a:effectLst>
                  <a:outerShdw blurRad="38100" dist="38100" dir="2700000" algn="tl">
                    <a:srgbClr val="C0C0C0"/>
                  </a:outerShdw>
                </a:effectLst>
                <a:latin typeface="Tahoma" pitchFamily="34" charset="0"/>
              </a:rPr>
              <a:t>%30’unun 2-5</a:t>
            </a:r>
          </a:p>
          <a:p>
            <a:pPr algn="ctr">
              <a:defRPr/>
            </a:pPr>
            <a:r>
              <a:rPr lang="tr-TR" sz="4000" smtClean="0">
                <a:solidFill>
                  <a:srgbClr val="FF0000"/>
                </a:solidFill>
                <a:effectLst>
                  <a:outerShdw blurRad="38100" dist="38100" dir="2700000" algn="tl">
                    <a:srgbClr val="C0C0C0"/>
                  </a:outerShdw>
                </a:effectLst>
                <a:latin typeface="Tahoma" pitchFamily="34" charset="0"/>
              </a:rPr>
              <a:t>%40’ının 6-10</a:t>
            </a:r>
          </a:p>
          <a:p>
            <a:pPr algn="ctr">
              <a:defRPr/>
            </a:pPr>
            <a:r>
              <a:rPr lang="tr-TR" sz="4000" smtClean="0">
                <a:solidFill>
                  <a:srgbClr val="FF0000"/>
                </a:solidFill>
                <a:effectLst>
                  <a:outerShdw blurRad="38100" dist="38100" dir="2700000" algn="tl">
                    <a:srgbClr val="C0C0C0"/>
                  </a:outerShdw>
                </a:effectLst>
                <a:latin typeface="Tahoma" pitchFamily="34" charset="0"/>
              </a:rPr>
              <a:t>%30’unun 11-17</a:t>
            </a:r>
          </a:p>
          <a:p>
            <a:pPr algn="ctr">
              <a:defRPr/>
            </a:pPr>
            <a:r>
              <a:rPr lang="tr-TR" sz="3200" smtClean="0">
                <a:effectLst>
                  <a:outerShdw blurRad="38100" dist="38100" dir="2700000" algn="tl">
                    <a:srgbClr val="C0C0C0"/>
                  </a:outerShdw>
                </a:effectLst>
                <a:latin typeface="Tahoma" pitchFamily="34" charset="0"/>
              </a:rPr>
              <a:t>Yaş grubunda olduğunu görüyoruz.</a:t>
            </a:r>
          </a:p>
          <a:p>
            <a:pPr algn="ctr">
              <a:defRPr/>
            </a:pPr>
            <a:endParaRPr lang="tr-TR" sz="3200" smtClean="0">
              <a:effectLst>
                <a:outerShdw blurRad="38100" dist="38100" dir="2700000" algn="tl">
                  <a:srgbClr val="C0C0C0"/>
                </a:outerShdw>
              </a:effectLst>
              <a:latin typeface="Tahoma" pitchFamily="34" charset="0"/>
            </a:endParaRPr>
          </a:p>
          <a:p>
            <a:pPr algn="ctr">
              <a:defRPr/>
            </a:pPr>
            <a:r>
              <a:rPr lang="tr-TR" sz="3200" smtClean="0">
                <a:effectLst>
                  <a:outerShdw blurRad="38100" dist="38100" dir="2700000" algn="tl">
                    <a:srgbClr val="C0C0C0"/>
                  </a:outerShdw>
                </a:effectLst>
                <a:latin typeface="Tahoma" pitchFamily="34" charset="0"/>
              </a:rPr>
              <a:t>Bir başka deyişle</a:t>
            </a:r>
            <a:r>
              <a:rPr lang="tr-TR" sz="3200" smtClean="0">
                <a:solidFill>
                  <a:srgbClr val="FF0000"/>
                </a:solidFill>
                <a:effectLst>
                  <a:outerShdw blurRad="38100" dist="38100" dir="2700000" algn="tl">
                    <a:srgbClr val="C0C0C0"/>
                  </a:outerShdw>
                </a:effectLst>
                <a:latin typeface="Tahoma" pitchFamily="34" charset="0"/>
              </a:rPr>
              <a:t> </a:t>
            </a:r>
            <a:r>
              <a:rPr lang="tr-TR" sz="3600" smtClean="0">
                <a:solidFill>
                  <a:srgbClr val="FF0000"/>
                </a:solidFill>
                <a:effectLst>
                  <a:outerShdw blurRad="38100" dist="38100" dir="2700000" algn="tl">
                    <a:srgbClr val="C0C0C0"/>
                  </a:outerShdw>
                </a:effectLst>
                <a:latin typeface="Tahoma" pitchFamily="34" charset="0"/>
              </a:rPr>
              <a:t>kurbanların %70’ini küçük yaş grubu</a:t>
            </a:r>
            <a:r>
              <a:rPr lang="tr-TR" sz="3200" smtClean="0">
                <a:solidFill>
                  <a:srgbClr val="FF0000"/>
                </a:solidFill>
                <a:effectLst>
                  <a:outerShdw blurRad="38100" dist="38100" dir="2700000" algn="tl">
                    <a:srgbClr val="C0C0C0"/>
                  </a:outerShdw>
                </a:effectLst>
                <a:latin typeface="Tahoma" pitchFamily="34" charset="0"/>
              </a:rPr>
              <a:t> </a:t>
            </a:r>
            <a:r>
              <a:rPr lang="tr-TR" sz="3200" smtClean="0">
                <a:effectLst>
                  <a:outerShdw blurRad="38100" dist="38100" dir="2700000" algn="tl">
                    <a:srgbClr val="C0C0C0"/>
                  </a:outerShdw>
                </a:effectLst>
                <a:latin typeface="Tahoma" pitchFamily="34" charset="0"/>
              </a:rPr>
              <a:t>oluşturmaktadır.</a:t>
            </a:r>
          </a:p>
        </p:txBody>
      </p:sp>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Grp="1" noChangeArrowheads="1"/>
          </p:cNvSpPr>
          <p:nvPr>
            <p:ph type="title"/>
          </p:nvPr>
        </p:nvSpPr>
        <p:spPr>
          <a:xfrm>
            <a:off x="395288" y="476250"/>
            <a:ext cx="8001000" cy="762000"/>
          </a:xfrm>
        </p:spPr>
        <p:txBody>
          <a:bodyPr lIns="90000" tIns="46800" rIns="90000" bIns="46800">
            <a:spAutoFit/>
          </a:bodyPr>
          <a:lstStyle/>
          <a:p>
            <a:pPr eaLnBrk="1" hangingPunct="1">
              <a:buClr>
                <a:srgbClr val="990099"/>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smtClean="0"/>
              <a:t>Cinsel istismar</a:t>
            </a:r>
          </a:p>
        </p:txBody>
      </p:sp>
      <p:sp>
        <p:nvSpPr>
          <p:cNvPr id="28675" name="Rectangle 2"/>
          <p:cNvSpPr>
            <a:spLocks noGrp="1" noChangeArrowheads="1"/>
          </p:cNvSpPr>
          <p:nvPr>
            <p:ph type="body" idx="1"/>
          </p:nvPr>
        </p:nvSpPr>
        <p:spPr>
          <a:xfrm>
            <a:off x="539750" y="1916113"/>
            <a:ext cx="7999413" cy="2897187"/>
          </a:xfrm>
        </p:spPr>
        <p:txBody>
          <a:bodyPr lIns="90000" tIns="46800" rIns="90000" bIns="46800">
            <a:spAutoFit/>
          </a:bodyPr>
          <a:lstStyle/>
          <a:p>
            <a:pPr eaLnBrk="1" hangingPunct="1">
              <a:spcBef>
                <a:spcPts val="65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b="1" smtClean="0">
              <a:solidFill>
                <a:srgbClr val="003399"/>
              </a:solidFill>
              <a:latin typeface="Times New Roman" pitchFamily="18" charset="0"/>
            </a:endParaRPr>
          </a:p>
          <a:p>
            <a:pPr eaLnBrk="1" hangingPunct="1">
              <a:spcBef>
                <a:spcPts val="8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1" smtClean="0"/>
              <a:t>“</a:t>
            </a:r>
            <a:r>
              <a:rPr lang="en-GB" smtClean="0"/>
              <a:t>Cinsel istismarın mutlaka</a:t>
            </a:r>
            <a:r>
              <a:rPr lang="en-GB" smtClean="0">
                <a:solidFill>
                  <a:srgbClr val="003399"/>
                </a:solidFill>
              </a:rPr>
              <a:t> </a:t>
            </a:r>
            <a:r>
              <a:rPr lang="en-GB" i="1" smtClean="0">
                <a:solidFill>
                  <a:srgbClr val="CC0000"/>
                </a:solidFill>
              </a:rPr>
              <a:t>şiddet</a:t>
            </a:r>
            <a:r>
              <a:rPr lang="en-GB" i="1" smtClean="0">
                <a:solidFill>
                  <a:srgbClr val="990099"/>
                </a:solidFill>
              </a:rPr>
              <a:t> </a:t>
            </a:r>
            <a:r>
              <a:rPr lang="en-GB" smtClean="0"/>
              <a:t>içermesi gerekmez”</a:t>
            </a:r>
          </a:p>
          <a:p>
            <a:pPr eaLnBrk="1" hangingPunct="1">
              <a:spcBef>
                <a:spcPts val="8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mtClean="0"/>
          </a:p>
          <a:p>
            <a:pPr eaLnBrk="1" hangingPunct="1">
              <a:spcBef>
                <a:spcPts val="800"/>
              </a:spcBef>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t>“Cinsel istismarda çocuğun</a:t>
            </a:r>
            <a:r>
              <a:rPr lang="en-GB" smtClean="0">
                <a:solidFill>
                  <a:srgbClr val="003399"/>
                </a:solidFill>
              </a:rPr>
              <a:t> </a:t>
            </a:r>
            <a:r>
              <a:rPr lang="en-GB" i="1" smtClean="0">
                <a:solidFill>
                  <a:srgbClr val="CC0000"/>
                </a:solidFill>
              </a:rPr>
              <a:t>rızasının</a:t>
            </a:r>
            <a:r>
              <a:rPr lang="en-GB" i="1" smtClean="0">
                <a:solidFill>
                  <a:srgbClr val="990099"/>
                </a:solidFill>
              </a:rPr>
              <a:t> </a:t>
            </a:r>
            <a:r>
              <a:rPr lang="en-GB" smtClean="0"/>
              <a:t>olup olmadığına bakılmaz”</a:t>
            </a:r>
          </a:p>
        </p:txBody>
      </p:sp>
      <p:pic>
        <p:nvPicPr>
          <p:cNvPr id="28676" name="3 Resim" descr="slide0001_image004.jpg"/>
          <p:cNvPicPr>
            <a:picLocks noChangeAspect="1"/>
          </p:cNvPicPr>
          <p:nvPr/>
        </p:nvPicPr>
        <p:blipFill>
          <a:blip r:embed="rId3"/>
          <a:srcRect b="19118"/>
          <a:stretch>
            <a:fillRect/>
          </a:stretch>
        </p:blipFill>
        <p:spPr bwMode="auto">
          <a:xfrm rot="9634179" flipV="1">
            <a:off x="6940550" y="5068888"/>
            <a:ext cx="2136775" cy="1311275"/>
          </a:xfrm>
          <a:prstGeom prst="rect">
            <a:avLst/>
          </a:prstGeom>
          <a:noFill/>
          <a:ln w="9525">
            <a:noFill/>
            <a:miter lim="800000"/>
            <a:headEnd/>
            <a:tailEnd/>
          </a:ln>
        </p:spPr>
      </p:pic>
      <p:sp>
        <p:nvSpPr>
          <p:cNvPr id="2" name="Altbilgi Yer Tutucusu 1"/>
          <p:cNvSpPr>
            <a:spLocks noGrp="1"/>
          </p:cNvSpPr>
          <p:nvPr>
            <p:ph type="ftr" sz="quarter" idx="11"/>
          </p:nvPr>
        </p:nvSpPr>
        <p:spPr/>
        <p:txBody>
          <a:bodyPr/>
          <a:lstStyle/>
          <a:p>
            <a:pPr>
              <a:defRPr/>
            </a:pPr>
            <a:endParaRPr lang="tr-TR"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tr-TR" b="1" smtClean="0"/>
              <a:t>Risk Etmenleri(Çocukla ilgili)</a:t>
            </a:r>
          </a:p>
        </p:txBody>
      </p:sp>
      <p:sp>
        <p:nvSpPr>
          <p:cNvPr id="29699" name="Rectangle 3"/>
          <p:cNvSpPr>
            <a:spLocks noGrp="1" noChangeArrowheads="1"/>
          </p:cNvSpPr>
          <p:nvPr>
            <p:ph type="body" idx="1"/>
          </p:nvPr>
        </p:nvSpPr>
        <p:spPr>
          <a:xfrm>
            <a:off x="468313" y="3213100"/>
            <a:ext cx="8229600" cy="3268663"/>
          </a:xfrm>
        </p:spPr>
        <p:txBody>
          <a:bodyPr/>
          <a:lstStyle/>
          <a:p>
            <a:pPr eaLnBrk="1" hangingPunct="1"/>
            <a:r>
              <a:rPr lang="tr-TR" smtClean="0"/>
              <a:t>Yaşının küçük olması</a:t>
            </a:r>
          </a:p>
          <a:p>
            <a:pPr eaLnBrk="1" hangingPunct="1"/>
            <a:r>
              <a:rPr lang="tr-TR" smtClean="0"/>
              <a:t>Bazı ruhsal(zihinsel) ,fiziksel ve gelişimsel bozukluklarının olması,</a:t>
            </a:r>
          </a:p>
          <a:p>
            <a:pPr eaLnBrk="1" hangingPunct="1"/>
            <a:r>
              <a:rPr lang="tr-TR" smtClean="0"/>
              <a:t>Süreğen tıbbi hastalığının olması,</a:t>
            </a:r>
          </a:p>
        </p:txBody>
      </p:sp>
      <p:pic>
        <p:nvPicPr>
          <p:cNvPr id="29700" name="3 Resim" descr="slide0001_image004.jpg"/>
          <p:cNvPicPr>
            <a:picLocks noChangeAspect="1"/>
          </p:cNvPicPr>
          <p:nvPr/>
        </p:nvPicPr>
        <p:blipFill>
          <a:blip r:embed="rId2"/>
          <a:srcRect b="19118"/>
          <a:stretch>
            <a:fillRect/>
          </a:stretch>
        </p:blipFill>
        <p:spPr bwMode="auto">
          <a:xfrm rot="10413856" flipV="1">
            <a:off x="6940550" y="5068888"/>
            <a:ext cx="2136775" cy="1311275"/>
          </a:xfrm>
          <a:prstGeom prst="rect">
            <a:avLst/>
          </a:prstGeom>
          <a:noFill/>
          <a:ln w="9525">
            <a:noFill/>
            <a:miter lim="800000"/>
            <a:headEnd/>
            <a:tailEnd/>
          </a:ln>
        </p:spPr>
      </p:pic>
      <p:pic>
        <p:nvPicPr>
          <p:cNvPr id="29701" name="Picture 5" descr="C:\Users\user\Desktop\ci resimler\i (23).jpg"/>
          <p:cNvPicPr>
            <a:picLocks noChangeAspect="1" noChangeArrowheads="1"/>
          </p:cNvPicPr>
          <p:nvPr/>
        </p:nvPicPr>
        <p:blipFill>
          <a:blip r:embed="rId3"/>
          <a:srcRect/>
          <a:stretch>
            <a:fillRect/>
          </a:stretch>
        </p:blipFill>
        <p:spPr bwMode="auto">
          <a:xfrm>
            <a:off x="428625" y="1143000"/>
            <a:ext cx="2563813" cy="1643063"/>
          </a:xfrm>
          <a:prstGeom prst="rect">
            <a:avLst/>
          </a:prstGeom>
          <a:noFill/>
          <a:ln w="9525">
            <a:noFill/>
            <a:miter lim="800000"/>
            <a:headEnd/>
            <a:tailEnd/>
          </a:ln>
        </p:spPr>
      </p:pic>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6" descr="C:\Users\user\Desktop\ci resimler\i (55).jpg"/>
          <p:cNvPicPr>
            <a:picLocks noChangeAspect="1" noChangeArrowheads="1"/>
          </p:cNvPicPr>
          <p:nvPr/>
        </p:nvPicPr>
        <p:blipFill>
          <a:blip r:embed="rId2"/>
          <a:srcRect/>
          <a:stretch>
            <a:fillRect/>
          </a:stretch>
        </p:blipFill>
        <p:spPr bwMode="auto">
          <a:xfrm>
            <a:off x="357188" y="357188"/>
            <a:ext cx="1857375" cy="2786062"/>
          </a:xfrm>
          <a:prstGeom prst="rect">
            <a:avLst/>
          </a:prstGeom>
          <a:noFill/>
          <a:ln w="9525">
            <a:noFill/>
            <a:miter lim="800000"/>
            <a:headEnd/>
            <a:tailEnd/>
          </a:ln>
        </p:spPr>
      </p:pic>
      <p:pic>
        <p:nvPicPr>
          <p:cNvPr id="30723" name="3 Resim" descr="slide0001_image004.jpg"/>
          <p:cNvPicPr>
            <a:picLocks noChangeAspect="1"/>
          </p:cNvPicPr>
          <p:nvPr/>
        </p:nvPicPr>
        <p:blipFill>
          <a:blip r:embed="rId3"/>
          <a:srcRect b="19118"/>
          <a:stretch>
            <a:fillRect/>
          </a:stretch>
        </p:blipFill>
        <p:spPr bwMode="auto">
          <a:xfrm rot="10413856" flipV="1">
            <a:off x="6940550" y="5068888"/>
            <a:ext cx="2136775" cy="1311275"/>
          </a:xfrm>
          <a:prstGeom prst="rect">
            <a:avLst/>
          </a:prstGeom>
          <a:noFill/>
          <a:ln w="9525">
            <a:noFill/>
            <a:miter lim="800000"/>
            <a:headEnd/>
            <a:tailEnd/>
          </a:ln>
        </p:spPr>
      </p:pic>
      <p:sp>
        <p:nvSpPr>
          <p:cNvPr id="30724" name="Rectangle 2"/>
          <p:cNvSpPr>
            <a:spLocks noGrp="1" noChangeArrowheads="1"/>
          </p:cNvSpPr>
          <p:nvPr>
            <p:ph type="title"/>
          </p:nvPr>
        </p:nvSpPr>
        <p:spPr>
          <a:xfrm>
            <a:off x="2339975" y="357188"/>
            <a:ext cx="6553200" cy="1143000"/>
          </a:xfrm>
        </p:spPr>
        <p:txBody>
          <a:bodyPr/>
          <a:lstStyle/>
          <a:p>
            <a:pPr eaLnBrk="1" hangingPunct="1"/>
            <a:r>
              <a:rPr lang="tr-TR" b="1" smtClean="0"/>
              <a:t>Risk Etmenleri(Aile ile ilgili)</a:t>
            </a:r>
          </a:p>
        </p:txBody>
      </p:sp>
      <p:sp>
        <p:nvSpPr>
          <p:cNvPr id="30725" name="Rectangle 3"/>
          <p:cNvSpPr>
            <a:spLocks noGrp="1" noChangeArrowheads="1"/>
          </p:cNvSpPr>
          <p:nvPr>
            <p:ph type="body" idx="1"/>
          </p:nvPr>
        </p:nvSpPr>
        <p:spPr>
          <a:xfrm>
            <a:off x="1843088" y="1857375"/>
            <a:ext cx="7300912" cy="3625850"/>
          </a:xfrm>
        </p:spPr>
        <p:txBody>
          <a:bodyPr/>
          <a:lstStyle/>
          <a:p>
            <a:pPr eaLnBrk="1" hangingPunct="1"/>
            <a:r>
              <a:rPr lang="tr-TR" smtClean="0"/>
              <a:t>Anne babanın çocukluk döneminde istismara maruz kalması,</a:t>
            </a:r>
          </a:p>
          <a:p>
            <a:pPr eaLnBrk="1" hangingPunct="1"/>
            <a:r>
              <a:rPr lang="tr-TR" smtClean="0"/>
              <a:t>Ailede alkol ya da madde bağımlısının olması,</a:t>
            </a:r>
          </a:p>
          <a:p>
            <a:pPr eaLnBrk="1" hangingPunct="1"/>
            <a:r>
              <a:rPr lang="tr-TR" smtClean="0"/>
              <a:t>Annenin olmaması veya göz yumması</a:t>
            </a:r>
          </a:p>
          <a:p>
            <a:pPr eaLnBrk="1" hangingPunct="1"/>
            <a:r>
              <a:rPr lang="tr-TR" smtClean="0"/>
              <a:t>Babanın olmaması veya göz yumması</a:t>
            </a:r>
          </a:p>
          <a:p>
            <a:pPr eaLnBrk="1" hangingPunct="1"/>
            <a:r>
              <a:rPr lang="tr-TR" smtClean="0"/>
              <a:t>Ebeveyn olmayışı (ölmesi) </a:t>
            </a:r>
          </a:p>
          <a:p>
            <a:pPr eaLnBrk="1" hangingPunct="1"/>
            <a:r>
              <a:rPr lang="tr-TR" smtClean="0"/>
              <a:t>Ebeveynlerin üvey olma durumu</a:t>
            </a:r>
          </a:p>
          <a:p>
            <a:pPr eaLnBrk="1" hangingPunct="1"/>
            <a:endParaRPr lang="tr-TR" smtClean="0"/>
          </a:p>
        </p:txBody>
      </p:sp>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tr-TR" b="1" smtClean="0"/>
              <a:t>İhmal çeşitleri nelerdir?</a:t>
            </a:r>
          </a:p>
        </p:txBody>
      </p:sp>
      <p:sp>
        <p:nvSpPr>
          <p:cNvPr id="4099" name="Rectangle 3"/>
          <p:cNvSpPr>
            <a:spLocks noGrp="1" noChangeArrowheads="1"/>
          </p:cNvSpPr>
          <p:nvPr>
            <p:ph type="body" idx="1"/>
          </p:nvPr>
        </p:nvSpPr>
        <p:spPr>
          <a:xfrm>
            <a:off x="900113" y="2205038"/>
            <a:ext cx="7786687" cy="3921125"/>
          </a:xfrm>
        </p:spPr>
        <p:txBody>
          <a:bodyPr/>
          <a:lstStyle/>
          <a:p>
            <a:pPr eaLnBrk="1" hangingPunct="1"/>
            <a:r>
              <a:rPr lang="tr-TR" smtClean="0"/>
              <a:t>Fiziksel ihmal</a:t>
            </a:r>
          </a:p>
          <a:p>
            <a:pPr eaLnBrk="1" hangingPunct="1"/>
            <a:r>
              <a:rPr lang="tr-TR" smtClean="0"/>
              <a:t>Eğitimsel ihmal</a:t>
            </a:r>
          </a:p>
          <a:p>
            <a:pPr eaLnBrk="1" hangingPunct="1"/>
            <a:r>
              <a:rPr lang="tr-TR" smtClean="0"/>
              <a:t>Duygusal ihmal</a:t>
            </a:r>
          </a:p>
        </p:txBody>
      </p:sp>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2268538" y="274638"/>
            <a:ext cx="6624637" cy="1439862"/>
          </a:xfrm>
        </p:spPr>
        <p:txBody>
          <a:bodyPr/>
          <a:lstStyle/>
          <a:p>
            <a:pPr eaLnBrk="1" hangingPunct="1"/>
            <a:r>
              <a:rPr lang="tr-TR" b="1" smtClean="0"/>
              <a:t>Risk Etmenleri(Aile ile ilgili)</a:t>
            </a:r>
          </a:p>
        </p:txBody>
      </p:sp>
      <p:sp>
        <p:nvSpPr>
          <p:cNvPr id="31747" name="Rectangle 3"/>
          <p:cNvSpPr>
            <a:spLocks noGrp="1" noChangeArrowheads="1"/>
          </p:cNvSpPr>
          <p:nvPr>
            <p:ph type="body" idx="1"/>
          </p:nvPr>
        </p:nvSpPr>
        <p:spPr>
          <a:xfrm>
            <a:off x="457200" y="2214563"/>
            <a:ext cx="8229600" cy="3911600"/>
          </a:xfrm>
        </p:spPr>
        <p:txBody>
          <a:bodyPr/>
          <a:lstStyle/>
          <a:p>
            <a:pPr eaLnBrk="1" hangingPunct="1"/>
            <a:r>
              <a:rPr lang="tr-TR" smtClean="0"/>
              <a:t>Tek odalı evde kalınması </a:t>
            </a:r>
          </a:p>
          <a:p>
            <a:pPr eaLnBrk="1" hangingPunct="1"/>
            <a:r>
              <a:rPr lang="tr-TR" smtClean="0"/>
              <a:t>Aile içi çatışma,</a:t>
            </a:r>
          </a:p>
          <a:p>
            <a:pPr eaLnBrk="1" hangingPunct="1"/>
            <a:r>
              <a:rPr lang="tr-TR" smtClean="0"/>
              <a:t>Ana babalık görevini yerine getirmeme,</a:t>
            </a:r>
          </a:p>
          <a:p>
            <a:pPr eaLnBrk="1" hangingPunct="1"/>
            <a:r>
              <a:rPr lang="tr-TR" smtClean="0"/>
              <a:t>Ebeveyn çocuk ilişkisinde bozukluk </a:t>
            </a:r>
          </a:p>
          <a:p>
            <a:pPr eaLnBrk="1" hangingPunct="1"/>
            <a:r>
              <a:rPr lang="tr-TR" smtClean="0"/>
              <a:t>Ailenin gelen gideninin çok olması</a:t>
            </a:r>
          </a:p>
          <a:p>
            <a:pPr eaLnBrk="1" hangingPunct="1"/>
            <a:r>
              <a:rPr lang="tr-TR" smtClean="0"/>
              <a:t>Maddi sıkıntı</a:t>
            </a:r>
          </a:p>
          <a:p>
            <a:pPr eaLnBrk="1" hangingPunct="1"/>
            <a:endParaRPr lang="tr-TR" smtClean="0"/>
          </a:p>
        </p:txBody>
      </p:sp>
      <p:pic>
        <p:nvPicPr>
          <p:cNvPr id="31748" name="3 Resim" descr="slide0001_image004.jpg"/>
          <p:cNvPicPr>
            <a:picLocks noChangeAspect="1"/>
          </p:cNvPicPr>
          <p:nvPr/>
        </p:nvPicPr>
        <p:blipFill>
          <a:blip r:embed="rId2"/>
          <a:srcRect b="19118"/>
          <a:stretch>
            <a:fillRect/>
          </a:stretch>
        </p:blipFill>
        <p:spPr bwMode="auto">
          <a:xfrm rot="10413856" flipV="1">
            <a:off x="6705600" y="5257800"/>
            <a:ext cx="2136775" cy="1311275"/>
          </a:xfrm>
          <a:prstGeom prst="rect">
            <a:avLst/>
          </a:prstGeom>
          <a:noFill/>
          <a:ln w="9525">
            <a:noFill/>
            <a:miter lim="800000"/>
            <a:headEnd/>
            <a:tailEnd/>
          </a:ln>
        </p:spPr>
      </p:pic>
      <p:pic>
        <p:nvPicPr>
          <p:cNvPr id="31749" name="Picture 5" descr="C:\Users\user\Desktop\ci resimler\i (2).jpg"/>
          <p:cNvPicPr>
            <a:picLocks noChangeAspect="1" noChangeArrowheads="1"/>
          </p:cNvPicPr>
          <p:nvPr/>
        </p:nvPicPr>
        <p:blipFill>
          <a:blip r:embed="rId3"/>
          <a:srcRect/>
          <a:stretch>
            <a:fillRect/>
          </a:stretch>
        </p:blipFill>
        <p:spPr bwMode="auto">
          <a:xfrm>
            <a:off x="285750" y="214313"/>
            <a:ext cx="1905000" cy="1857375"/>
          </a:xfrm>
          <a:prstGeom prst="rect">
            <a:avLst/>
          </a:prstGeom>
          <a:noFill/>
          <a:ln w="9525">
            <a:noFill/>
            <a:miter lim="800000"/>
            <a:headEnd/>
            <a:tailEnd/>
          </a:ln>
        </p:spPr>
      </p:pic>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p:txBody>
          <a:bodyPr/>
          <a:lstStyle/>
          <a:p>
            <a:pPr eaLnBrk="1" hangingPunct="1"/>
            <a:r>
              <a:rPr lang="tr-TR" sz="3200" b="1" smtClean="0"/>
              <a:t>ENSEST İLİŞKİ İÇİN RİSK FAKTÖRLERİ NELERDİR?</a:t>
            </a:r>
          </a:p>
        </p:txBody>
      </p:sp>
      <p:sp>
        <p:nvSpPr>
          <p:cNvPr id="32771" name="Rectangle 3"/>
          <p:cNvSpPr>
            <a:spLocks noGrp="1" noChangeArrowheads="1"/>
          </p:cNvSpPr>
          <p:nvPr>
            <p:ph type="body" sz="half" idx="4294967295"/>
          </p:nvPr>
        </p:nvSpPr>
        <p:spPr>
          <a:xfrm>
            <a:off x="457200" y="1600200"/>
            <a:ext cx="7643813" cy="3557588"/>
          </a:xfrm>
        </p:spPr>
        <p:txBody>
          <a:bodyPr/>
          <a:lstStyle/>
          <a:p>
            <a:pPr eaLnBrk="1" hangingPunct="1"/>
            <a:r>
              <a:rPr lang="tr-TR" smtClean="0"/>
              <a:t>Alkolik baba</a:t>
            </a:r>
          </a:p>
          <a:p>
            <a:pPr eaLnBrk="1" hangingPunct="1"/>
            <a:r>
              <a:rPr lang="tr-TR" smtClean="0"/>
              <a:t>Annenin hasta olması veya evi terk etmesi</a:t>
            </a:r>
          </a:p>
          <a:p>
            <a:pPr eaLnBrk="1" hangingPunct="1"/>
            <a:r>
              <a:rPr lang="tr-TR" smtClean="0"/>
              <a:t>Yetişkinlerin çocukla aynı odayı yada aynı yatağı paylaşmaları</a:t>
            </a:r>
          </a:p>
          <a:p>
            <a:pPr eaLnBrk="1" hangingPunct="1"/>
            <a:r>
              <a:rPr lang="tr-TR" smtClean="0"/>
              <a:t>Aile bireylerinde görülen psikiyatrik bozukluklar</a:t>
            </a:r>
          </a:p>
        </p:txBody>
      </p:sp>
      <p:pic>
        <p:nvPicPr>
          <p:cNvPr id="32772" name="3 Resim" descr="slide0001_image004.jpg"/>
          <p:cNvPicPr>
            <a:picLocks noChangeAspect="1"/>
          </p:cNvPicPr>
          <p:nvPr/>
        </p:nvPicPr>
        <p:blipFill>
          <a:blip r:embed="rId2"/>
          <a:srcRect b="19118"/>
          <a:stretch>
            <a:fillRect/>
          </a:stretch>
        </p:blipFill>
        <p:spPr bwMode="auto">
          <a:xfrm rot="10413856" flipV="1">
            <a:off x="6705600" y="5257800"/>
            <a:ext cx="2136775" cy="1311275"/>
          </a:xfrm>
          <a:prstGeom prst="rect">
            <a:avLst/>
          </a:prstGeom>
          <a:noFill/>
          <a:ln w="9525">
            <a:noFill/>
            <a:miter lim="800000"/>
            <a:headEnd/>
            <a:tailEnd/>
          </a:ln>
        </p:spPr>
      </p:pic>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1" name="Rectangle 3"/>
          <p:cNvSpPr>
            <a:spLocks noGrp="1" noChangeArrowheads="1"/>
          </p:cNvSpPr>
          <p:nvPr>
            <p:ph type="body" sz="half" idx="4294967295"/>
          </p:nvPr>
        </p:nvSpPr>
        <p:spPr>
          <a:xfrm>
            <a:off x="457200" y="549275"/>
            <a:ext cx="7354888" cy="5546725"/>
          </a:xfrm>
          <a:solidFill>
            <a:srgbClr val="FFFFFF"/>
          </a:solidFill>
        </p:spPr>
        <p:txBody>
          <a:bodyPr>
            <a:normAutofit/>
          </a:bodyPr>
          <a:lstStyle/>
          <a:p>
            <a:pPr eaLnBrk="1" hangingPunct="1">
              <a:lnSpc>
                <a:spcPct val="90000"/>
              </a:lnSpc>
              <a:defRPr/>
            </a:pPr>
            <a:endParaRPr lang="tr-TR" smtClean="0">
              <a:effectLst>
                <a:outerShdw blurRad="38100" dist="38100" dir="2700000" algn="tl">
                  <a:srgbClr val="C0C0C0"/>
                </a:outerShdw>
              </a:effectLst>
            </a:endParaRPr>
          </a:p>
          <a:p>
            <a:pPr eaLnBrk="1" hangingPunct="1">
              <a:lnSpc>
                <a:spcPct val="90000"/>
              </a:lnSpc>
              <a:defRPr/>
            </a:pPr>
            <a:endParaRPr lang="tr-TR" smtClean="0">
              <a:effectLst>
                <a:outerShdw blurRad="38100" dist="38100" dir="2700000" algn="tl">
                  <a:srgbClr val="C0C0C0"/>
                </a:outerShdw>
              </a:effectLst>
            </a:endParaRPr>
          </a:p>
          <a:p>
            <a:pPr eaLnBrk="1" hangingPunct="1">
              <a:lnSpc>
                <a:spcPct val="90000"/>
              </a:lnSpc>
              <a:defRPr/>
            </a:pPr>
            <a:r>
              <a:rPr lang="tr-TR" smtClean="0">
                <a:effectLst>
                  <a:outerShdw blurRad="38100" dist="38100" dir="2700000" algn="tl">
                    <a:srgbClr val="C0C0C0"/>
                  </a:outerShdw>
                </a:effectLst>
              </a:rPr>
              <a:t>Annenin gece çalışmak zorunda olması nedeniyle çocuklara baba yada üvey babanın bakması</a:t>
            </a:r>
          </a:p>
          <a:p>
            <a:pPr eaLnBrk="1" hangingPunct="1">
              <a:lnSpc>
                <a:spcPct val="90000"/>
              </a:lnSpc>
              <a:defRPr/>
            </a:pPr>
            <a:r>
              <a:rPr lang="tr-TR" smtClean="0">
                <a:effectLst>
                  <a:outerShdw blurRad="38100" dist="38100" dir="2700000" algn="tl">
                    <a:srgbClr val="C0C0C0"/>
                  </a:outerShdw>
                </a:effectLst>
              </a:rPr>
              <a:t>6-8 yaşlarında ve kız çocuğu olmak</a:t>
            </a:r>
          </a:p>
          <a:p>
            <a:pPr eaLnBrk="1" hangingPunct="1">
              <a:lnSpc>
                <a:spcPct val="90000"/>
              </a:lnSpc>
              <a:defRPr/>
            </a:pPr>
            <a:r>
              <a:rPr lang="tr-TR" smtClean="0">
                <a:effectLst>
                  <a:outerShdw blurRad="38100" dist="38100" dir="2700000" algn="tl">
                    <a:srgbClr val="C0C0C0"/>
                  </a:outerShdw>
                </a:effectLst>
              </a:rPr>
              <a:t>Anne ve ya babanın yada her ikisinin ailesinde de daha önce ensest ilişkinin varlığı</a:t>
            </a:r>
          </a:p>
          <a:p>
            <a:pPr eaLnBrk="1" hangingPunct="1">
              <a:lnSpc>
                <a:spcPct val="90000"/>
              </a:lnSpc>
              <a:defRPr/>
            </a:pPr>
            <a:r>
              <a:rPr lang="tr-TR" smtClean="0">
                <a:effectLst>
                  <a:outerShdw blurRad="38100" dist="38100" dir="2700000" algn="tl">
                    <a:srgbClr val="C0C0C0"/>
                  </a:outerShdw>
                </a:effectLst>
              </a:rPr>
              <a:t>Psikolojik ve cinsel sorunlar</a:t>
            </a:r>
            <a:endParaRPr lang="tr-TR" sz="2800" smtClean="0">
              <a:effectLst>
                <a:outerShdw blurRad="38100" dist="38100" dir="2700000" algn="tl">
                  <a:srgbClr val="C0C0C0"/>
                </a:outerShdw>
              </a:effectLst>
            </a:endParaRPr>
          </a:p>
        </p:txBody>
      </p:sp>
      <p:pic>
        <p:nvPicPr>
          <p:cNvPr id="33795" name="3 Resim" descr="slide0001_image004.jpg"/>
          <p:cNvPicPr>
            <a:picLocks noChangeAspect="1"/>
          </p:cNvPicPr>
          <p:nvPr/>
        </p:nvPicPr>
        <p:blipFill>
          <a:blip r:embed="rId2"/>
          <a:srcRect b="19118"/>
          <a:stretch>
            <a:fillRect/>
          </a:stretch>
        </p:blipFill>
        <p:spPr bwMode="auto">
          <a:xfrm rot="9313420" flipV="1">
            <a:off x="6705600" y="5257800"/>
            <a:ext cx="2136775" cy="1311275"/>
          </a:xfrm>
          <a:prstGeom prst="rect">
            <a:avLst/>
          </a:prstGeom>
          <a:noFill/>
          <a:ln w="9525">
            <a:noFill/>
            <a:miter lim="800000"/>
            <a:headEnd/>
            <a:tailEnd/>
          </a:ln>
        </p:spPr>
      </p:pic>
      <p:sp>
        <p:nvSpPr>
          <p:cNvPr id="33796"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r>
              <a:rPr lang="tr-TR" sz="3200" b="1">
                <a:latin typeface="Calibri" pitchFamily="34" charset="0"/>
              </a:rPr>
              <a:t>ENSEST İLİŞKİ İÇİN RİSK FAKTÖRLERİ NELERDİR?</a:t>
            </a:r>
          </a:p>
        </p:txBody>
      </p:sp>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tr-TR" b="1" dirty="0" smtClean="0"/>
              <a:t>Cinsel İstismara Maruz Kalan Çocuklarda Görülen Belirtiler</a:t>
            </a:r>
          </a:p>
        </p:txBody>
      </p:sp>
      <p:sp>
        <p:nvSpPr>
          <p:cNvPr id="30723" name="Rectangle 3"/>
          <p:cNvSpPr>
            <a:spLocks noGrp="1" noChangeArrowheads="1"/>
          </p:cNvSpPr>
          <p:nvPr>
            <p:ph type="body" idx="1"/>
          </p:nvPr>
        </p:nvSpPr>
        <p:spPr>
          <a:xfrm>
            <a:off x="457200" y="2349500"/>
            <a:ext cx="8229600" cy="2592388"/>
          </a:xfrm>
        </p:spPr>
        <p:txBody>
          <a:bodyPr rtlCol="0">
            <a:normAutofit/>
          </a:bodyPr>
          <a:lstStyle/>
          <a:p>
            <a:pPr algn="ctr" eaLnBrk="1" fontAlgn="auto" hangingPunct="1">
              <a:spcAft>
                <a:spcPts val="0"/>
              </a:spcAft>
              <a:buFont typeface="Arial" pitchFamily="34" charset="0"/>
              <a:buChar char="•"/>
              <a:defRPr/>
            </a:pPr>
            <a:r>
              <a:rPr lang="tr-TR" b="1" dirty="0"/>
              <a:t>Cinsel istismara bağlı </a:t>
            </a:r>
          </a:p>
          <a:p>
            <a:pPr algn="ctr" eaLnBrk="1" fontAlgn="auto" hangingPunct="1">
              <a:spcAft>
                <a:spcPts val="0"/>
              </a:spcAft>
              <a:buFont typeface="Wingdings" pitchFamily="2" charset="2"/>
              <a:buNone/>
              <a:defRPr/>
            </a:pPr>
            <a:r>
              <a:rPr lang="tr-TR" b="1" dirty="0"/>
              <a:t> duygusal ve davranışsal </a:t>
            </a:r>
            <a:r>
              <a:rPr lang="tr-TR" b="1" dirty="0" smtClean="0"/>
              <a:t>belirtiler </a:t>
            </a:r>
            <a:r>
              <a:rPr lang="tr-TR" b="1" dirty="0"/>
              <a:t>yaşa göre değişebilir</a:t>
            </a:r>
          </a:p>
          <a:p>
            <a:pPr marL="0" indent="0" eaLnBrk="1" fontAlgn="auto" hangingPunct="1">
              <a:spcAft>
                <a:spcPts val="0"/>
              </a:spcAft>
              <a:buFont typeface="Arial" pitchFamily="34" charset="0"/>
              <a:buNone/>
              <a:defRPr/>
            </a:pPr>
            <a:endParaRPr lang="tr-TR" dirty="0" smtClean="0"/>
          </a:p>
        </p:txBody>
      </p:sp>
      <p:pic>
        <p:nvPicPr>
          <p:cNvPr id="34820" name="3 Resim" descr="slide0001_image004.jpg"/>
          <p:cNvPicPr>
            <a:picLocks noChangeAspect="1"/>
          </p:cNvPicPr>
          <p:nvPr/>
        </p:nvPicPr>
        <p:blipFill>
          <a:blip r:embed="rId2"/>
          <a:srcRect b="19118"/>
          <a:stretch>
            <a:fillRect/>
          </a:stretch>
        </p:blipFill>
        <p:spPr bwMode="auto">
          <a:xfrm rot="10413856" flipV="1">
            <a:off x="6705600" y="5257800"/>
            <a:ext cx="2136775" cy="1311275"/>
          </a:xfrm>
          <a:prstGeom prst="rect">
            <a:avLst/>
          </a:prstGeom>
          <a:noFill/>
          <a:ln w="9525">
            <a:noFill/>
            <a:miter lim="800000"/>
            <a:headEnd/>
            <a:tailEnd/>
          </a:ln>
        </p:spPr>
      </p:pic>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tr-TR" b="1" dirty="0" smtClean="0"/>
              <a:t>Cinsel İstismara Maruz Kalan Çocuklarda Görülen Belirtiler</a:t>
            </a:r>
          </a:p>
        </p:txBody>
      </p:sp>
      <p:sp>
        <p:nvSpPr>
          <p:cNvPr id="35843" name="Rectangle 3"/>
          <p:cNvSpPr>
            <a:spLocks noGrp="1" noChangeArrowheads="1"/>
          </p:cNvSpPr>
          <p:nvPr>
            <p:ph type="body" idx="1"/>
          </p:nvPr>
        </p:nvSpPr>
        <p:spPr>
          <a:xfrm>
            <a:off x="468313" y="1928813"/>
            <a:ext cx="8229600" cy="3786187"/>
          </a:xfrm>
        </p:spPr>
        <p:txBody>
          <a:bodyPr/>
          <a:lstStyle/>
          <a:p>
            <a:pPr marL="0" indent="0" algn="ctr" eaLnBrk="1" hangingPunct="1">
              <a:lnSpc>
                <a:spcPct val="80000"/>
              </a:lnSpc>
              <a:buFont typeface="Arial" charset="0"/>
              <a:buNone/>
            </a:pPr>
            <a:r>
              <a:rPr lang="tr-TR" sz="6000" b="1" smtClean="0"/>
              <a:t>0-3 Yaş</a:t>
            </a:r>
          </a:p>
          <a:p>
            <a:pPr marL="0" indent="0" algn="ctr" eaLnBrk="1" hangingPunct="1">
              <a:lnSpc>
                <a:spcPct val="80000"/>
              </a:lnSpc>
              <a:buFont typeface="Arial" charset="0"/>
              <a:buNone/>
            </a:pPr>
            <a:endParaRPr lang="tr-TR" sz="2400" b="1" smtClean="0"/>
          </a:p>
          <a:p>
            <a:pPr marL="0" indent="0" eaLnBrk="1" hangingPunct="1">
              <a:lnSpc>
                <a:spcPct val="80000"/>
              </a:lnSpc>
            </a:pPr>
            <a:r>
              <a:rPr lang="tr-TR" b="1" i="1" smtClean="0"/>
              <a:t>Davranışsal-fiziksel belirtiler</a:t>
            </a:r>
            <a:r>
              <a:rPr lang="tr-TR" b="1" smtClean="0"/>
              <a:t>: </a:t>
            </a:r>
            <a:r>
              <a:rPr lang="tr-TR" smtClean="0"/>
              <a:t>Yeme ve uyku bozuklukları, yabancılardan korkma, anneye aşırı düşkünleşme, üzerini giyip çıkarırken sorun çıkarmaya başlama.</a:t>
            </a:r>
          </a:p>
          <a:p>
            <a:pPr marL="0" indent="0" eaLnBrk="1" hangingPunct="1">
              <a:lnSpc>
                <a:spcPct val="80000"/>
              </a:lnSpc>
            </a:pPr>
            <a:r>
              <a:rPr lang="tr-TR" b="1" smtClean="0"/>
              <a:t>Duygusal belirtiler: </a:t>
            </a:r>
            <a:r>
              <a:rPr lang="tr-TR" smtClean="0"/>
              <a:t>Korku, her şeye ağlama, hırçınlık, ne olup bittiği ile ilgili kafası karışır.</a:t>
            </a:r>
          </a:p>
        </p:txBody>
      </p:sp>
      <p:pic>
        <p:nvPicPr>
          <p:cNvPr id="35844" name="3 Resim" descr="slide0001_image004.jpg"/>
          <p:cNvPicPr>
            <a:picLocks noChangeAspect="1"/>
          </p:cNvPicPr>
          <p:nvPr/>
        </p:nvPicPr>
        <p:blipFill>
          <a:blip r:embed="rId2"/>
          <a:srcRect b="19118"/>
          <a:stretch>
            <a:fillRect/>
          </a:stretch>
        </p:blipFill>
        <p:spPr bwMode="auto">
          <a:xfrm rot="10413856" flipV="1">
            <a:off x="7007225" y="5546725"/>
            <a:ext cx="2136775" cy="1311275"/>
          </a:xfrm>
          <a:prstGeom prst="rect">
            <a:avLst/>
          </a:prstGeom>
          <a:noFill/>
          <a:ln w="9525">
            <a:noFill/>
            <a:miter lim="800000"/>
            <a:headEnd/>
            <a:tailEnd/>
          </a:ln>
        </p:spPr>
      </p:pic>
      <p:pic>
        <p:nvPicPr>
          <p:cNvPr id="35845" name="Picture 5" descr="C:\Users\user\Desktop\ci resimler\i (12).jpg"/>
          <p:cNvPicPr>
            <a:picLocks noChangeAspect="1" noChangeArrowheads="1"/>
          </p:cNvPicPr>
          <p:nvPr/>
        </p:nvPicPr>
        <p:blipFill>
          <a:blip r:embed="rId3"/>
          <a:srcRect/>
          <a:stretch>
            <a:fillRect/>
          </a:stretch>
        </p:blipFill>
        <p:spPr bwMode="auto">
          <a:xfrm>
            <a:off x="571500" y="1571625"/>
            <a:ext cx="2857500" cy="1428750"/>
          </a:xfrm>
          <a:prstGeom prst="rect">
            <a:avLst/>
          </a:prstGeom>
          <a:noFill/>
          <a:ln w="9525">
            <a:noFill/>
            <a:miter lim="800000"/>
            <a:headEnd/>
            <a:tailEnd/>
          </a:ln>
        </p:spPr>
      </p:pic>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143125" y="357188"/>
            <a:ext cx="6715125" cy="850900"/>
          </a:xfrm>
        </p:spPr>
        <p:txBody>
          <a:bodyPr rtlCol="0">
            <a:normAutofit fontScale="90000"/>
          </a:bodyPr>
          <a:lstStyle/>
          <a:p>
            <a:pPr eaLnBrk="1" fontAlgn="auto" hangingPunct="1">
              <a:spcAft>
                <a:spcPts val="0"/>
              </a:spcAft>
              <a:defRPr/>
            </a:pPr>
            <a:r>
              <a:rPr lang="tr-TR" b="1" dirty="0" smtClean="0"/>
              <a:t>Cinsel İstismara Maruz Kalan Çocuklarda Görülen Belirtiler</a:t>
            </a:r>
          </a:p>
        </p:txBody>
      </p:sp>
      <p:sp>
        <p:nvSpPr>
          <p:cNvPr id="36867" name="Rectangle 3"/>
          <p:cNvSpPr>
            <a:spLocks noGrp="1" noChangeArrowheads="1"/>
          </p:cNvSpPr>
          <p:nvPr>
            <p:ph type="body" idx="1"/>
          </p:nvPr>
        </p:nvSpPr>
        <p:spPr>
          <a:xfrm>
            <a:off x="914400" y="1673225"/>
            <a:ext cx="8229600" cy="5184775"/>
          </a:xfrm>
        </p:spPr>
        <p:txBody>
          <a:bodyPr/>
          <a:lstStyle/>
          <a:p>
            <a:pPr marL="0" indent="0" algn="ctr" eaLnBrk="1" hangingPunct="1">
              <a:lnSpc>
                <a:spcPct val="90000"/>
              </a:lnSpc>
              <a:buFont typeface="Arial" charset="0"/>
              <a:buNone/>
            </a:pPr>
            <a:r>
              <a:rPr lang="tr-TR" sz="6000" b="1" smtClean="0"/>
              <a:t>3-6 Yaş </a:t>
            </a:r>
          </a:p>
          <a:p>
            <a:pPr marL="0" indent="0" algn="ctr" eaLnBrk="1" hangingPunct="1">
              <a:lnSpc>
                <a:spcPct val="90000"/>
              </a:lnSpc>
              <a:buFont typeface="Arial" charset="0"/>
              <a:buNone/>
            </a:pPr>
            <a:endParaRPr lang="tr-TR" sz="2400" b="1" smtClean="0"/>
          </a:p>
          <a:p>
            <a:pPr marL="0" indent="0" eaLnBrk="1" hangingPunct="1">
              <a:lnSpc>
                <a:spcPct val="80000"/>
              </a:lnSpc>
            </a:pPr>
            <a:r>
              <a:rPr lang="tr-TR" b="1" i="1" smtClean="0"/>
              <a:t>Davranışsal-fiziksel belirtiler</a:t>
            </a:r>
            <a:r>
              <a:rPr lang="tr-TR" b="1" smtClean="0"/>
              <a:t>: </a:t>
            </a:r>
            <a:r>
              <a:rPr lang="tr-TR" smtClean="0"/>
              <a:t>Bebeklik dönemine geri dönüş (bebek gibi konuşma, parmak emme gibi), içe kapanma, sözel ifadede azalma, anneye daha fazla bağlı olma, tuvaletini altına yapma, yeme ve uyku bozuklukları, cinsel oyun (sık ve devamlı), mastürbasyon yapma. </a:t>
            </a:r>
          </a:p>
          <a:p>
            <a:pPr marL="0" indent="0" eaLnBrk="1" hangingPunct="1">
              <a:lnSpc>
                <a:spcPct val="80000"/>
              </a:lnSpc>
            </a:pPr>
            <a:r>
              <a:rPr lang="tr-TR" b="1" smtClean="0"/>
              <a:t>Duygusal belirtiler: N</a:t>
            </a:r>
            <a:r>
              <a:rPr lang="tr-TR" smtClean="0"/>
              <a:t>e olup bittiği ile ilgili kafası karışır.</a:t>
            </a:r>
            <a:r>
              <a:rPr lang="tr-TR" b="1" smtClean="0"/>
              <a:t> </a:t>
            </a:r>
            <a:r>
              <a:rPr lang="tr-TR" smtClean="0"/>
              <a:t>Korku, utanma, öfke, suçluluk , çaresizlik, zarara uğrama ve kirlenme duygusu</a:t>
            </a:r>
          </a:p>
        </p:txBody>
      </p:sp>
      <p:pic>
        <p:nvPicPr>
          <p:cNvPr id="36868" name="Picture 5" descr="C:\Users\user\Desktop\ci resimler\i (7).jpg"/>
          <p:cNvPicPr>
            <a:picLocks noChangeAspect="1" noChangeArrowheads="1"/>
          </p:cNvPicPr>
          <p:nvPr/>
        </p:nvPicPr>
        <p:blipFill>
          <a:blip r:embed="rId2"/>
          <a:srcRect/>
          <a:stretch>
            <a:fillRect/>
          </a:stretch>
        </p:blipFill>
        <p:spPr bwMode="auto">
          <a:xfrm>
            <a:off x="500063" y="428625"/>
            <a:ext cx="1843087" cy="2000250"/>
          </a:xfrm>
          <a:prstGeom prst="rect">
            <a:avLst/>
          </a:prstGeom>
          <a:noFill/>
          <a:ln w="9525">
            <a:noFill/>
            <a:miter lim="800000"/>
            <a:headEnd/>
            <a:tailEnd/>
          </a:ln>
        </p:spPr>
      </p:pic>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928938" y="1000125"/>
            <a:ext cx="5900737" cy="922338"/>
          </a:xfrm>
        </p:spPr>
        <p:txBody>
          <a:bodyPr rtlCol="0">
            <a:normAutofit fontScale="90000"/>
          </a:bodyPr>
          <a:lstStyle/>
          <a:p>
            <a:pPr eaLnBrk="1" fontAlgn="auto" hangingPunct="1">
              <a:spcAft>
                <a:spcPts val="0"/>
              </a:spcAft>
              <a:defRPr/>
            </a:pPr>
            <a:r>
              <a:rPr lang="tr-TR" b="1" dirty="0" smtClean="0"/>
              <a:t>Cinsel İstismara Maruz Kalan Çocuklarda Görülen Belirtiler</a:t>
            </a:r>
          </a:p>
        </p:txBody>
      </p:sp>
      <p:sp>
        <p:nvSpPr>
          <p:cNvPr id="37891" name="Rectangle 3"/>
          <p:cNvSpPr>
            <a:spLocks noGrp="1" noChangeArrowheads="1"/>
          </p:cNvSpPr>
          <p:nvPr>
            <p:ph type="body" idx="1"/>
          </p:nvPr>
        </p:nvSpPr>
        <p:spPr>
          <a:xfrm>
            <a:off x="827088" y="2924175"/>
            <a:ext cx="7758112" cy="3303588"/>
          </a:xfrm>
        </p:spPr>
        <p:txBody>
          <a:bodyPr/>
          <a:lstStyle/>
          <a:p>
            <a:pPr marL="0" indent="0" algn="ctr" eaLnBrk="1" hangingPunct="1">
              <a:lnSpc>
                <a:spcPct val="80000"/>
              </a:lnSpc>
              <a:buFont typeface="Arial" charset="0"/>
              <a:buNone/>
            </a:pPr>
            <a:r>
              <a:rPr lang="tr-TR" sz="5400" b="1" smtClean="0"/>
              <a:t>6-12 Yaş </a:t>
            </a:r>
          </a:p>
          <a:p>
            <a:pPr marL="0" indent="0" algn="ctr" eaLnBrk="1" hangingPunct="1">
              <a:lnSpc>
                <a:spcPct val="80000"/>
              </a:lnSpc>
              <a:buFont typeface="Arial" charset="0"/>
              <a:buNone/>
            </a:pPr>
            <a:endParaRPr lang="tr-TR" sz="2000" b="1" smtClean="0"/>
          </a:p>
          <a:p>
            <a:pPr marL="0" indent="0" eaLnBrk="1" hangingPunct="1">
              <a:lnSpc>
                <a:spcPct val="70000"/>
              </a:lnSpc>
            </a:pPr>
            <a:r>
              <a:rPr lang="tr-TR" sz="2700" b="1" i="1" smtClean="0"/>
              <a:t>Davranışsal-fiziksel belirtiler</a:t>
            </a:r>
            <a:r>
              <a:rPr lang="tr-TR" sz="2700" b="1" smtClean="0"/>
              <a:t>: </a:t>
            </a:r>
            <a:r>
              <a:rPr lang="tr-TR" sz="2700" smtClean="0"/>
              <a:t>Sosyal içe kapanma ve tek başınalık, evden-okuldan kaçma, yeme ve uyku bozuklukları, öğrenme bozukluğu, takıntılı davranışlar ve düşünceler, kendinden küçüklere cinsel istismarda bulunma, durup dururken ağlama, hassaslaşma, karın ve baş ağrıları, huzursuzluk.</a:t>
            </a:r>
          </a:p>
          <a:p>
            <a:pPr marL="0" indent="0" eaLnBrk="1" hangingPunct="1">
              <a:lnSpc>
                <a:spcPct val="70000"/>
              </a:lnSpc>
            </a:pPr>
            <a:r>
              <a:rPr lang="tr-TR" sz="2700" b="1" smtClean="0"/>
              <a:t>Duygusal belirtiler: </a:t>
            </a:r>
            <a:r>
              <a:rPr lang="tr-TR" sz="2700" smtClean="0"/>
              <a:t>Korku, utanma, suçluluk, öfke, güvensizlik, depresyon, intihar düşüncesi, kirlenmişlik hissi</a:t>
            </a:r>
          </a:p>
        </p:txBody>
      </p:sp>
      <p:pic>
        <p:nvPicPr>
          <p:cNvPr id="37892" name="Picture 5" descr="C:\Users\user\Desktop\ci resimler\i (6).jpg"/>
          <p:cNvPicPr>
            <a:picLocks noChangeAspect="1" noChangeArrowheads="1"/>
          </p:cNvPicPr>
          <p:nvPr/>
        </p:nvPicPr>
        <p:blipFill>
          <a:blip r:embed="rId2"/>
          <a:srcRect/>
          <a:stretch>
            <a:fillRect/>
          </a:stretch>
        </p:blipFill>
        <p:spPr bwMode="auto">
          <a:xfrm>
            <a:off x="571500" y="642938"/>
            <a:ext cx="2000250" cy="2500312"/>
          </a:xfrm>
          <a:prstGeom prst="rect">
            <a:avLst/>
          </a:prstGeom>
          <a:noFill/>
          <a:ln w="9525">
            <a:noFill/>
            <a:miter lim="800000"/>
            <a:headEnd/>
            <a:tailEnd/>
          </a:ln>
        </p:spPr>
      </p:pic>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786188" y="571500"/>
            <a:ext cx="4900612" cy="1214438"/>
          </a:xfrm>
        </p:spPr>
        <p:txBody>
          <a:bodyPr/>
          <a:lstStyle/>
          <a:p>
            <a:pPr eaLnBrk="1" hangingPunct="1"/>
            <a:r>
              <a:rPr lang="tr-TR" sz="3200" b="1" smtClean="0"/>
              <a:t>Cinsel İstismara Maruz Kalan Çocuklarda Görülen Belirtiler</a:t>
            </a:r>
          </a:p>
        </p:txBody>
      </p:sp>
      <p:sp>
        <p:nvSpPr>
          <p:cNvPr id="38915" name="Rectangle 3"/>
          <p:cNvSpPr>
            <a:spLocks noGrp="1" noChangeArrowheads="1"/>
          </p:cNvSpPr>
          <p:nvPr>
            <p:ph type="body" idx="1"/>
          </p:nvPr>
        </p:nvSpPr>
        <p:spPr>
          <a:xfrm>
            <a:off x="285750" y="2071688"/>
            <a:ext cx="7943850" cy="4392612"/>
          </a:xfrm>
        </p:spPr>
        <p:txBody>
          <a:bodyPr/>
          <a:lstStyle/>
          <a:p>
            <a:pPr marL="0" indent="0" algn="ctr" eaLnBrk="1" hangingPunct="1">
              <a:lnSpc>
                <a:spcPct val="80000"/>
              </a:lnSpc>
              <a:buFont typeface="Arial" charset="0"/>
              <a:buNone/>
            </a:pPr>
            <a:r>
              <a:rPr lang="tr-TR" sz="4400" b="1" smtClean="0"/>
              <a:t>13-18 Yaş </a:t>
            </a:r>
          </a:p>
          <a:p>
            <a:pPr marL="0" indent="0" eaLnBrk="1" hangingPunct="1">
              <a:lnSpc>
                <a:spcPct val="80000"/>
              </a:lnSpc>
            </a:pPr>
            <a:r>
              <a:rPr lang="tr-TR" sz="2800" b="1" i="1" smtClean="0"/>
              <a:t>Davranışsal-fiziksel belirtiler</a:t>
            </a:r>
            <a:r>
              <a:rPr lang="tr-TR" sz="2800" b="1" smtClean="0"/>
              <a:t>: </a:t>
            </a:r>
            <a:r>
              <a:rPr lang="tr-TR" sz="2800" smtClean="0"/>
              <a:t>Korkularının günlük yaşantısını engelleyecek boyuta gelmesi, bağımlılık yapan maddelere düşkünlük, evden- okuldan kaçma, başkalarını istismar etme, takıntılı düşünce ve davranışlar, duygusal ve fiziksel yakınlıktan kaçınma, yeme bozukluğu , sinirlilik, riskli cinsel davranışlar, süreğen enfeksiyonlar, sosyal içe kapanma, intihar.</a:t>
            </a:r>
          </a:p>
          <a:p>
            <a:pPr marL="0" indent="0" eaLnBrk="1" hangingPunct="1">
              <a:lnSpc>
                <a:spcPct val="80000"/>
              </a:lnSpc>
            </a:pPr>
            <a:r>
              <a:rPr lang="tr-TR" sz="2800" b="1" smtClean="0"/>
              <a:t>Duygusal belirtiler: </a:t>
            </a:r>
            <a:r>
              <a:rPr lang="tr-TR" sz="2800" smtClean="0"/>
              <a:t>Öfke, korku, suçluluk, utanma, güvensizlik, çaresizlik, depresyon, intihar düşüncesi,kirlenme duygusu</a:t>
            </a:r>
          </a:p>
        </p:txBody>
      </p:sp>
      <p:pic>
        <p:nvPicPr>
          <p:cNvPr id="38916" name="3 Resim" descr="slide0001_image004.jpg"/>
          <p:cNvPicPr>
            <a:picLocks noChangeAspect="1"/>
          </p:cNvPicPr>
          <p:nvPr/>
        </p:nvPicPr>
        <p:blipFill>
          <a:blip r:embed="rId2"/>
          <a:srcRect b="19118"/>
          <a:stretch>
            <a:fillRect/>
          </a:stretch>
        </p:blipFill>
        <p:spPr bwMode="auto">
          <a:xfrm rot="10413856" flipV="1">
            <a:off x="6940550" y="5430838"/>
            <a:ext cx="2136775" cy="1311275"/>
          </a:xfrm>
          <a:prstGeom prst="rect">
            <a:avLst/>
          </a:prstGeom>
          <a:noFill/>
          <a:ln w="9525">
            <a:noFill/>
            <a:miter lim="800000"/>
            <a:headEnd/>
            <a:tailEnd/>
          </a:ln>
        </p:spPr>
      </p:pic>
      <p:pic>
        <p:nvPicPr>
          <p:cNvPr id="38917" name="Picture 5" descr="C:\Users\user\Desktop\ci resimler\i (19).jpg"/>
          <p:cNvPicPr>
            <a:picLocks noChangeAspect="1" noChangeArrowheads="1"/>
          </p:cNvPicPr>
          <p:nvPr/>
        </p:nvPicPr>
        <p:blipFill>
          <a:blip r:embed="rId3"/>
          <a:srcRect/>
          <a:stretch>
            <a:fillRect/>
          </a:stretch>
        </p:blipFill>
        <p:spPr bwMode="auto">
          <a:xfrm>
            <a:off x="357188" y="285750"/>
            <a:ext cx="3143250" cy="1714500"/>
          </a:xfrm>
          <a:prstGeom prst="rect">
            <a:avLst/>
          </a:prstGeom>
          <a:noFill/>
          <a:ln w="9525">
            <a:noFill/>
            <a:miter lim="800000"/>
            <a:headEnd/>
            <a:tailEnd/>
          </a:ln>
        </p:spPr>
      </p:pic>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3 Resim" descr="slide0001_image004.jpg"/>
          <p:cNvPicPr>
            <a:picLocks noChangeAspect="1"/>
          </p:cNvPicPr>
          <p:nvPr/>
        </p:nvPicPr>
        <p:blipFill>
          <a:blip r:embed="rId2"/>
          <a:srcRect b="19118"/>
          <a:stretch>
            <a:fillRect/>
          </a:stretch>
        </p:blipFill>
        <p:spPr bwMode="auto">
          <a:xfrm rot="10413856" flipV="1">
            <a:off x="7138988" y="5259388"/>
            <a:ext cx="2136775" cy="1311275"/>
          </a:xfrm>
          <a:prstGeom prst="rect">
            <a:avLst/>
          </a:prstGeom>
          <a:noFill/>
          <a:ln w="9525">
            <a:noFill/>
            <a:miter lim="800000"/>
            <a:headEnd/>
            <a:tailEnd/>
          </a:ln>
        </p:spPr>
      </p:pic>
      <p:sp>
        <p:nvSpPr>
          <p:cNvPr id="39939" name="4 Dikdörtgen"/>
          <p:cNvSpPr>
            <a:spLocks noChangeArrowheads="1"/>
          </p:cNvSpPr>
          <p:nvPr/>
        </p:nvSpPr>
        <p:spPr bwMode="auto">
          <a:xfrm>
            <a:off x="395288" y="2060575"/>
            <a:ext cx="8496300" cy="3081338"/>
          </a:xfrm>
          <a:prstGeom prst="rect">
            <a:avLst/>
          </a:prstGeom>
          <a:noFill/>
          <a:ln w="9525">
            <a:noFill/>
            <a:miter lim="800000"/>
            <a:headEnd/>
            <a:tailEnd/>
          </a:ln>
        </p:spPr>
        <p:txBody>
          <a:bodyPr>
            <a:spAutoFit/>
          </a:bodyPr>
          <a:lstStyle/>
          <a:p>
            <a:r>
              <a:rPr lang="tr-TR" sz="2800">
                <a:latin typeface="Calibri" pitchFamily="34" charset="0"/>
                <a:cs typeface="Tahoma" pitchFamily="34" charset="0"/>
              </a:rPr>
              <a:t>1.Tekrarlayıcı, rahatsız edici düşünceler,</a:t>
            </a:r>
          </a:p>
          <a:p>
            <a:r>
              <a:rPr lang="tr-TR" sz="2800">
                <a:latin typeface="Calibri" pitchFamily="34" charset="0"/>
                <a:cs typeface="Tahoma" pitchFamily="34" charset="0"/>
              </a:rPr>
              <a:t>2.Olayla ilgili kabuslar, </a:t>
            </a:r>
          </a:p>
          <a:p>
            <a:r>
              <a:rPr lang="tr-TR" sz="2800">
                <a:latin typeface="Calibri" pitchFamily="34" charset="0"/>
                <a:cs typeface="Tahoma" pitchFamily="34" charset="0"/>
              </a:rPr>
              <a:t>3.Uykuya dalma güçlüğü (karanlık olayı çağrıştırabilir ya da kabus göreceğini düşündüğü için uyumak istemez), </a:t>
            </a:r>
          </a:p>
          <a:p>
            <a:r>
              <a:rPr lang="tr-TR" sz="2800">
                <a:latin typeface="Calibri" pitchFamily="34" charset="0"/>
                <a:cs typeface="Tahoma" pitchFamily="34" charset="0"/>
              </a:rPr>
              <a:t>4.Öfke patlamaları, konsantrasyon güçlüğü, </a:t>
            </a:r>
          </a:p>
          <a:p>
            <a:r>
              <a:rPr lang="tr-TR" sz="2800">
                <a:latin typeface="Calibri" pitchFamily="34" charset="0"/>
                <a:cs typeface="Tahoma" pitchFamily="34" charset="0"/>
              </a:rPr>
              <a:t>5.Olay sonrasında olay anını tekrar tekrar yaşıyormuş hissi,</a:t>
            </a:r>
            <a:endParaRPr lang="tr-TR" sz="1400">
              <a:latin typeface="Calibri" pitchFamily="34" charset="0"/>
              <a:cs typeface="Tahoma" pitchFamily="34" charset="0"/>
            </a:endParaRPr>
          </a:p>
        </p:txBody>
      </p:sp>
      <p:sp>
        <p:nvSpPr>
          <p:cNvPr id="39940" name="3 Dikdörtgen"/>
          <p:cNvSpPr>
            <a:spLocks noChangeArrowheads="1"/>
          </p:cNvSpPr>
          <p:nvPr/>
        </p:nvSpPr>
        <p:spPr bwMode="auto">
          <a:xfrm>
            <a:off x="179388" y="476250"/>
            <a:ext cx="8686800" cy="1143000"/>
          </a:xfrm>
          <a:prstGeom prst="rect">
            <a:avLst/>
          </a:prstGeom>
          <a:noFill/>
          <a:ln w="9525">
            <a:noFill/>
            <a:miter lim="800000"/>
            <a:headEnd/>
            <a:tailEnd/>
          </a:ln>
        </p:spPr>
        <p:txBody>
          <a:bodyPr anchor="ctr"/>
          <a:lstStyle/>
          <a:p>
            <a:r>
              <a:rPr lang="tr-TR" sz="4000" b="1">
                <a:latin typeface="Calibri" pitchFamily="34" charset="0"/>
              </a:rPr>
              <a:t>Cinsel istismara maruz kalan çocuklarda </a:t>
            </a:r>
            <a:br>
              <a:rPr lang="tr-TR" sz="4000" b="1">
                <a:latin typeface="Calibri" pitchFamily="34" charset="0"/>
              </a:rPr>
            </a:br>
            <a:r>
              <a:rPr lang="tr-TR" sz="4000" b="1">
                <a:latin typeface="Calibri" pitchFamily="34" charset="0"/>
              </a:rPr>
              <a:t>görülebilen belirtiler nelerdir?</a:t>
            </a:r>
          </a:p>
        </p:txBody>
      </p:sp>
      <p:pic>
        <p:nvPicPr>
          <p:cNvPr id="39941" name="Picture 4" descr="C:\Users\user\Desktop\ci resimler\i (48).jpg"/>
          <p:cNvPicPr>
            <a:picLocks noChangeAspect="1" noChangeArrowheads="1"/>
          </p:cNvPicPr>
          <p:nvPr/>
        </p:nvPicPr>
        <p:blipFill>
          <a:blip r:embed="rId3"/>
          <a:srcRect/>
          <a:stretch>
            <a:fillRect/>
          </a:stretch>
        </p:blipFill>
        <p:spPr bwMode="auto">
          <a:xfrm>
            <a:off x="7072313" y="1285875"/>
            <a:ext cx="1839912" cy="1714500"/>
          </a:xfrm>
          <a:prstGeom prst="rect">
            <a:avLst/>
          </a:prstGeom>
          <a:noFill/>
          <a:ln w="9525">
            <a:noFill/>
            <a:miter lim="800000"/>
            <a:headEnd/>
            <a:tailEnd/>
          </a:ln>
        </p:spPr>
      </p:pic>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3 Resim" descr="slide0001_image004.jpg"/>
          <p:cNvPicPr>
            <a:picLocks noChangeAspect="1"/>
          </p:cNvPicPr>
          <p:nvPr/>
        </p:nvPicPr>
        <p:blipFill>
          <a:blip r:embed="rId2"/>
          <a:srcRect b="19118"/>
          <a:stretch>
            <a:fillRect/>
          </a:stretch>
        </p:blipFill>
        <p:spPr bwMode="auto">
          <a:xfrm rot="10413856" flipV="1">
            <a:off x="7353300" y="5430838"/>
            <a:ext cx="2136775" cy="1311275"/>
          </a:xfrm>
          <a:prstGeom prst="rect">
            <a:avLst/>
          </a:prstGeom>
          <a:noFill/>
          <a:ln w="9525">
            <a:noFill/>
            <a:miter lim="800000"/>
            <a:headEnd/>
            <a:tailEnd/>
          </a:ln>
        </p:spPr>
      </p:pic>
      <p:sp>
        <p:nvSpPr>
          <p:cNvPr id="40963" name="Rectangle 3"/>
          <p:cNvSpPr>
            <a:spLocks noGrp="1"/>
          </p:cNvSpPr>
          <p:nvPr>
            <p:ph type="body" idx="1"/>
          </p:nvPr>
        </p:nvSpPr>
        <p:spPr>
          <a:xfrm>
            <a:off x="457200" y="1500188"/>
            <a:ext cx="7686675" cy="4625975"/>
          </a:xfrm>
        </p:spPr>
        <p:txBody>
          <a:bodyPr/>
          <a:lstStyle/>
          <a:p>
            <a:pPr eaLnBrk="1" hangingPunct="1">
              <a:lnSpc>
                <a:spcPct val="90000"/>
              </a:lnSpc>
              <a:buFont typeface="Arial" charset="0"/>
              <a:buNone/>
            </a:pPr>
            <a:r>
              <a:rPr lang="tr-TR" sz="2800" smtClean="0"/>
              <a:t>6.Yaşına uygun olmayan cinsel davranışlar, cinsel davranışlarda  artma, mastürbasyon, yaşadıkları cinsel travmayı yeniden yaşama ve tekrarlama eğilimi</a:t>
            </a:r>
          </a:p>
          <a:p>
            <a:pPr eaLnBrk="1" hangingPunct="1">
              <a:lnSpc>
                <a:spcPct val="90000"/>
              </a:lnSpc>
              <a:buFont typeface="Arial" charset="0"/>
              <a:buNone/>
            </a:pPr>
            <a:r>
              <a:rPr lang="tr-TR" sz="2800" smtClean="0"/>
              <a:t>7.Cinsel oyunlar oynama, erişkinleri ayartıcı davranışlarda bulunma gibi, cinsel kimlik bozuklukları,cinsel işlev bozuklukları,</a:t>
            </a:r>
          </a:p>
          <a:p>
            <a:pPr eaLnBrk="1" hangingPunct="1">
              <a:lnSpc>
                <a:spcPct val="90000"/>
              </a:lnSpc>
              <a:buFont typeface="Arial" charset="0"/>
              <a:buNone/>
            </a:pPr>
            <a:r>
              <a:rPr lang="tr-TR" sz="2800" smtClean="0"/>
              <a:t>8.Cinsel istismara uğrayan çocukların  %50'sinde travma sonrası stres bozukluğu görülmekte, depresyon, düşük benlik saygısı, intihar davranışları, damgalanmışlık hissi,alkol ve madde kötüye kullanımı eşlik edebilmektedir.</a:t>
            </a:r>
          </a:p>
        </p:txBody>
      </p:sp>
      <p:sp>
        <p:nvSpPr>
          <p:cNvPr id="40964" name="3 Dikdörtgen"/>
          <p:cNvSpPr>
            <a:spLocks noGrp="1" noChangeArrowheads="1"/>
          </p:cNvSpPr>
          <p:nvPr>
            <p:ph type="title"/>
          </p:nvPr>
        </p:nvSpPr>
        <p:spPr>
          <a:xfrm>
            <a:off x="179388" y="274638"/>
            <a:ext cx="8785225" cy="1143000"/>
          </a:xfrm>
        </p:spPr>
        <p:txBody>
          <a:bodyPr/>
          <a:lstStyle/>
          <a:p>
            <a:pPr algn="l" eaLnBrk="1" hangingPunct="1"/>
            <a:r>
              <a:rPr lang="tr-TR" sz="4000" b="1" smtClean="0"/>
              <a:t>Cinsel istismara maruz kalan çocuklarda </a:t>
            </a:r>
            <a:br>
              <a:rPr lang="tr-TR" sz="4000" b="1" smtClean="0"/>
            </a:br>
            <a:r>
              <a:rPr lang="tr-TR" sz="4000" b="1" smtClean="0"/>
              <a:t>görülebilen belirtiler nelerdir?</a:t>
            </a:r>
          </a:p>
        </p:txBody>
      </p:sp>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tr-TR" b="1" smtClean="0"/>
              <a:t>Fiziksel ihmal nedir?</a:t>
            </a:r>
          </a:p>
        </p:txBody>
      </p:sp>
      <p:sp>
        <p:nvSpPr>
          <p:cNvPr id="5123" name="Rectangle 3"/>
          <p:cNvSpPr>
            <a:spLocks noGrp="1" noChangeArrowheads="1"/>
          </p:cNvSpPr>
          <p:nvPr>
            <p:ph type="body" idx="1"/>
          </p:nvPr>
        </p:nvSpPr>
        <p:spPr>
          <a:xfrm>
            <a:off x="457200" y="1600200"/>
            <a:ext cx="7427913" cy="4997450"/>
          </a:xfrm>
        </p:spPr>
        <p:txBody>
          <a:bodyPr/>
          <a:lstStyle/>
          <a:p>
            <a:pPr eaLnBrk="1" hangingPunct="1"/>
            <a:r>
              <a:rPr lang="tr-TR" smtClean="0"/>
              <a:t>Çocuğun temel tıbbi ihtiyaçlarının karşılanmaması</a:t>
            </a:r>
          </a:p>
          <a:p>
            <a:pPr eaLnBrk="1" hangingPunct="1"/>
            <a:r>
              <a:rPr lang="tr-TR" smtClean="0"/>
              <a:t>Çocuğa düzenli ve besleyici öğünlerin, temiz ve yeterli giysinin sağlanmaması</a:t>
            </a:r>
          </a:p>
          <a:p>
            <a:pPr eaLnBrk="1" hangingPunct="1"/>
            <a:r>
              <a:rPr lang="tr-TR" smtClean="0"/>
              <a:t>Çocuğun bakacak yetişkin bulunmadan uzun süre yalnız bırakılması</a:t>
            </a:r>
          </a:p>
          <a:p>
            <a:pPr eaLnBrk="1" hangingPunct="1"/>
            <a:r>
              <a:rPr lang="tr-TR" smtClean="0"/>
              <a:t>Çocuğun gece geç saatlere kadar nerede olduğunun bilinmemesi ve umursanmaması</a:t>
            </a:r>
          </a:p>
          <a:p>
            <a:pPr eaLnBrk="1" hangingPunct="1"/>
            <a:endParaRPr lang="tr-TR" sz="2400" smtClean="0"/>
          </a:p>
        </p:txBody>
      </p:sp>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Başlık"/>
          <p:cNvSpPr>
            <a:spLocks noGrp="1"/>
          </p:cNvSpPr>
          <p:nvPr>
            <p:ph type="title" idx="4294967295"/>
          </p:nvPr>
        </p:nvSpPr>
        <p:spPr/>
        <p:txBody>
          <a:bodyPr/>
          <a:lstStyle/>
          <a:p>
            <a:r>
              <a:rPr lang="tr-TR" b="1" smtClean="0"/>
              <a:t>Çocuklar yaşadıklarını neden anlatmak istemezler…</a:t>
            </a:r>
          </a:p>
        </p:txBody>
      </p:sp>
      <p:sp>
        <p:nvSpPr>
          <p:cNvPr id="41987" name="2 Metin Yer Tutucusu"/>
          <p:cNvSpPr>
            <a:spLocks noGrp="1"/>
          </p:cNvSpPr>
          <p:nvPr>
            <p:ph type="body" sz="half" idx="4294967295"/>
          </p:nvPr>
        </p:nvSpPr>
        <p:spPr>
          <a:xfrm>
            <a:off x="762000" y="2209800"/>
            <a:ext cx="7162800" cy="2590800"/>
          </a:xfrm>
        </p:spPr>
        <p:txBody>
          <a:bodyPr/>
          <a:lstStyle/>
          <a:p>
            <a:pPr>
              <a:lnSpc>
                <a:spcPct val="70000"/>
              </a:lnSpc>
            </a:pPr>
            <a:r>
              <a:rPr lang="tr-TR" sz="2800" smtClean="0">
                <a:cs typeface="Arial" charset="0"/>
              </a:rPr>
              <a:t>Kendilerine inanılmayacağından korkarlar. </a:t>
            </a:r>
          </a:p>
          <a:p>
            <a:pPr>
              <a:lnSpc>
                <a:spcPct val="70000"/>
              </a:lnSpc>
            </a:pPr>
            <a:endParaRPr lang="tr-TR" sz="1000" smtClean="0">
              <a:cs typeface="Arial" charset="0"/>
            </a:endParaRPr>
          </a:p>
          <a:p>
            <a:pPr>
              <a:lnSpc>
                <a:spcPct val="70000"/>
              </a:lnSpc>
            </a:pPr>
            <a:r>
              <a:rPr lang="tr-TR" sz="2800" smtClean="0">
                <a:cs typeface="Arial" charset="0"/>
              </a:rPr>
              <a:t>Başlarının belaya gireceğinden korkarlar. </a:t>
            </a:r>
          </a:p>
          <a:p>
            <a:pPr>
              <a:lnSpc>
                <a:spcPct val="70000"/>
              </a:lnSpc>
            </a:pPr>
            <a:endParaRPr lang="tr-TR" sz="1000" smtClean="0">
              <a:cs typeface="Arial" charset="0"/>
            </a:endParaRPr>
          </a:p>
          <a:p>
            <a:pPr>
              <a:lnSpc>
                <a:spcPct val="70000"/>
              </a:lnSpc>
            </a:pPr>
            <a:r>
              <a:rPr lang="tr-TR" sz="2800" smtClean="0">
                <a:cs typeface="Arial" charset="0"/>
              </a:rPr>
              <a:t>İstismarcının tehditlerinden korkarlar. </a:t>
            </a:r>
          </a:p>
          <a:p>
            <a:pPr>
              <a:lnSpc>
                <a:spcPct val="70000"/>
              </a:lnSpc>
            </a:pPr>
            <a:endParaRPr lang="tr-TR" sz="1000" smtClean="0">
              <a:cs typeface="Arial" charset="0"/>
            </a:endParaRPr>
          </a:p>
          <a:p>
            <a:pPr>
              <a:lnSpc>
                <a:spcPct val="70000"/>
              </a:lnSpc>
            </a:pPr>
            <a:r>
              <a:rPr lang="tr-TR" sz="2800" smtClean="0">
                <a:cs typeface="Arial" charset="0"/>
              </a:rPr>
              <a:t>İstismarcıyı korumak isteyebilir, sevebilir ama yaptıklarını sevmezler. </a:t>
            </a:r>
          </a:p>
        </p:txBody>
      </p:sp>
      <p:pic>
        <p:nvPicPr>
          <p:cNvPr id="41988" name="3 Resim" descr="slide0001_image004.jpg"/>
          <p:cNvPicPr>
            <a:picLocks noChangeAspect="1"/>
          </p:cNvPicPr>
          <p:nvPr/>
        </p:nvPicPr>
        <p:blipFill>
          <a:blip r:embed="rId2"/>
          <a:srcRect b="19118"/>
          <a:stretch>
            <a:fillRect/>
          </a:stretch>
        </p:blipFill>
        <p:spPr bwMode="auto">
          <a:xfrm rot="9454851" flipV="1">
            <a:off x="6940550" y="5068888"/>
            <a:ext cx="2136775" cy="1311275"/>
          </a:xfrm>
          <a:prstGeom prst="rect">
            <a:avLst/>
          </a:prstGeom>
          <a:noFill/>
          <a:ln w="9525">
            <a:noFill/>
            <a:miter lim="800000"/>
            <a:headEnd/>
            <a:tailEnd/>
          </a:ln>
        </p:spPr>
      </p:pic>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idx="4294967295"/>
          </p:nvPr>
        </p:nvSpPr>
        <p:spPr>
          <a:xfrm>
            <a:off x="457200" y="1676400"/>
            <a:ext cx="8229600" cy="4572000"/>
          </a:xfrm>
        </p:spPr>
        <p:txBody>
          <a:bodyPr/>
          <a:lstStyle/>
          <a:p>
            <a:pPr eaLnBrk="1" hangingPunct="1">
              <a:lnSpc>
                <a:spcPct val="90000"/>
              </a:lnSpc>
            </a:pPr>
            <a:r>
              <a:rPr lang="tr-TR" sz="2800" smtClean="0">
                <a:cs typeface="Arial" charset="0"/>
              </a:rPr>
              <a:t>Nasıl anlatılacağını bilmeyebilirler. </a:t>
            </a:r>
          </a:p>
          <a:p>
            <a:pPr eaLnBrk="1" hangingPunct="1">
              <a:lnSpc>
                <a:spcPct val="90000"/>
              </a:lnSpc>
            </a:pPr>
            <a:r>
              <a:rPr lang="tr-TR" sz="2800" smtClean="0">
                <a:cs typeface="Arial" charset="0"/>
              </a:rPr>
              <a:t>Cinsel davranışların yanlış olduğunu bilmeyebilirler. </a:t>
            </a:r>
          </a:p>
          <a:p>
            <a:pPr eaLnBrk="1" hangingPunct="1">
              <a:lnSpc>
                <a:spcPct val="90000"/>
              </a:lnSpc>
            </a:pPr>
            <a:r>
              <a:rPr lang="tr-TR" sz="2800" smtClean="0"/>
              <a:t>Anne-baba ve diğer yakınlar tarafından başlarına gelen kötülüğe karşı kendilerini koruyamadıkları için suçlanmaktan ve ağır biçimde cezalandırılmaktan korkarlar</a:t>
            </a:r>
            <a:endParaRPr lang="tr-TR" sz="2800" smtClean="0">
              <a:cs typeface="Tahoma" pitchFamily="34" charset="0"/>
            </a:endParaRPr>
          </a:p>
          <a:p>
            <a:pPr eaLnBrk="1" hangingPunct="1">
              <a:lnSpc>
                <a:spcPct val="90000"/>
              </a:lnSpc>
            </a:pPr>
            <a:r>
              <a:rPr lang="tr-TR" sz="2800" smtClean="0">
                <a:cs typeface="Arial" charset="0"/>
              </a:rPr>
              <a:t>Arkadaşları tarafından dışlanabileceklerinden korkarlar. </a:t>
            </a:r>
          </a:p>
        </p:txBody>
      </p:sp>
      <p:sp>
        <p:nvSpPr>
          <p:cNvPr id="5" name="1 Başlık"/>
          <p:cNvSpPr txBox="1">
            <a:spLocks/>
          </p:cNvSpPr>
          <p:nvPr/>
        </p:nvSpPr>
        <p:spPr bwMode="auto">
          <a:xfrm>
            <a:off x="457200" y="274638"/>
            <a:ext cx="8229600" cy="1143000"/>
          </a:xfrm>
          <a:prstGeom prst="rect">
            <a:avLst/>
          </a:prstGeom>
          <a:noFill/>
          <a:ln w="9525">
            <a:noFill/>
            <a:miter lim="800000"/>
            <a:headEnd/>
            <a:tailEnd/>
          </a:ln>
        </p:spPr>
        <p:txBody>
          <a:bodyPr anchor="ctr"/>
          <a:lstStyle/>
          <a:p>
            <a:pPr algn="ctr" eaLnBrk="0" hangingPunct="0">
              <a:defRPr/>
            </a:pPr>
            <a:r>
              <a:rPr lang="tr-TR" sz="4400" b="1" kern="0">
                <a:latin typeface="+mj-lt"/>
                <a:ea typeface="+mj-ea"/>
                <a:cs typeface="+mj-cs"/>
              </a:rPr>
              <a:t>Çocuklar yaşadıklarını neden anlatmak istemezler…</a:t>
            </a:r>
            <a:endParaRPr lang="tr-TR" sz="4400" b="1" kern="0" dirty="0">
              <a:latin typeface="+mj-lt"/>
              <a:ea typeface="+mj-ea"/>
              <a:cs typeface="+mj-cs"/>
            </a:endParaRPr>
          </a:p>
        </p:txBody>
      </p:sp>
      <p:pic>
        <p:nvPicPr>
          <p:cNvPr id="43012" name="3 Resim" descr="slide0001_image004.jpg"/>
          <p:cNvPicPr>
            <a:picLocks noChangeAspect="1"/>
          </p:cNvPicPr>
          <p:nvPr/>
        </p:nvPicPr>
        <p:blipFill>
          <a:blip r:embed="rId2"/>
          <a:srcRect b="19118"/>
          <a:stretch>
            <a:fillRect/>
          </a:stretch>
        </p:blipFill>
        <p:spPr bwMode="auto">
          <a:xfrm rot="9836578" flipV="1">
            <a:off x="7116763" y="5297488"/>
            <a:ext cx="2136775" cy="1311275"/>
          </a:xfrm>
          <a:prstGeom prst="rect">
            <a:avLst/>
          </a:prstGeom>
          <a:noFill/>
          <a:ln w="9525">
            <a:noFill/>
            <a:miter lim="800000"/>
            <a:headEnd/>
            <a:tailEnd/>
          </a:ln>
        </p:spPr>
      </p:pic>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p:txBody>
          <a:bodyPr/>
          <a:lstStyle/>
          <a:p>
            <a:r>
              <a:rPr lang="tr-TR" sz="4000" b="1" smtClean="0"/>
              <a:t>Çocuklar yaşadıklarını neden anlatmak istemezler…</a:t>
            </a:r>
          </a:p>
        </p:txBody>
      </p:sp>
      <p:sp>
        <p:nvSpPr>
          <p:cNvPr id="44035" name="Rectangle 3"/>
          <p:cNvSpPr>
            <a:spLocks noGrp="1" noChangeArrowheads="1"/>
          </p:cNvSpPr>
          <p:nvPr>
            <p:ph type="body" idx="4294967295"/>
          </p:nvPr>
        </p:nvSpPr>
        <p:spPr/>
        <p:txBody>
          <a:bodyPr/>
          <a:lstStyle/>
          <a:p>
            <a:r>
              <a:rPr lang="tr-TR" sz="2800" smtClean="0"/>
              <a:t>Gammaz olarak adlandırılmak istemezler. </a:t>
            </a:r>
          </a:p>
          <a:p>
            <a:endParaRPr lang="tr-TR" sz="2800" smtClean="0"/>
          </a:p>
          <a:p>
            <a:r>
              <a:rPr lang="tr-TR" sz="2800" smtClean="0"/>
              <a:t>İyi çocukların cinsellikle ilgili sözcükleri kullanmasının doğru olmadığı söylenmiştir.</a:t>
            </a:r>
          </a:p>
          <a:p>
            <a:endParaRPr lang="tr-TR" sz="2800" smtClean="0"/>
          </a:p>
          <a:p>
            <a:pPr eaLnBrk="1" hangingPunct="1">
              <a:lnSpc>
                <a:spcPct val="90000"/>
              </a:lnSpc>
            </a:pPr>
            <a:r>
              <a:rPr lang="tr-TR" sz="2800" smtClean="0">
                <a:cs typeface="Arial" charset="0"/>
              </a:rPr>
              <a:t>Büyüklerle (otorite figürleriyle) cinsel konuları konuşmaktan utanırlar, korkarlar. </a:t>
            </a:r>
            <a:endParaRPr lang="tr-TR" smtClean="0"/>
          </a:p>
        </p:txBody>
      </p:sp>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3 Başlık"/>
          <p:cNvSpPr>
            <a:spLocks noGrp="1"/>
          </p:cNvSpPr>
          <p:nvPr>
            <p:ph type="title" idx="4294967295"/>
          </p:nvPr>
        </p:nvSpPr>
        <p:spPr/>
        <p:txBody>
          <a:bodyPr/>
          <a:lstStyle/>
          <a:p>
            <a:r>
              <a:rPr lang="tr-TR" b="1" smtClean="0"/>
              <a:t>Çocuklar sonunda nasıl söylerler</a:t>
            </a:r>
            <a:r>
              <a:rPr lang="tr-TR" smtClean="0"/>
              <a:t>…</a:t>
            </a:r>
          </a:p>
        </p:txBody>
      </p:sp>
      <p:sp>
        <p:nvSpPr>
          <p:cNvPr id="45059" name="4 Metin Yer Tutucusu"/>
          <p:cNvSpPr>
            <a:spLocks noGrp="1"/>
          </p:cNvSpPr>
          <p:nvPr>
            <p:ph type="body" sz="half" idx="4294967295"/>
          </p:nvPr>
        </p:nvSpPr>
        <p:spPr>
          <a:xfrm>
            <a:off x="457200" y="1600200"/>
            <a:ext cx="7848600" cy="3505200"/>
          </a:xfrm>
        </p:spPr>
        <p:txBody>
          <a:bodyPr/>
          <a:lstStyle/>
          <a:p>
            <a:pPr>
              <a:lnSpc>
                <a:spcPct val="80000"/>
              </a:lnSpc>
            </a:pPr>
            <a:r>
              <a:rPr lang="tr-TR" sz="2800" smtClean="0">
                <a:cs typeface="Arial" charset="0"/>
              </a:rPr>
              <a:t>İstismarın derecesi, sıklığı artar ve çocuğu korkutursa,</a:t>
            </a:r>
          </a:p>
          <a:p>
            <a:pPr>
              <a:lnSpc>
                <a:spcPct val="80000"/>
              </a:lnSpc>
            </a:pPr>
            <a:r>
              <a:rPr lang="tr-TR" sz="2800" smtClean="0">
                <a:cs typeface="Arial" charset="0"/>
              </a:rPr>
              <a:t>Cinsel istismardan korunmayla ilgili bilgi alırsa ve kendisine yapılanın doğru olmadığını fark ederse</a:t>
            </a:r>
          </a:p>
          <a:p>
            <a:pPr>
              <a:lnSpc>
                <a:spcPct val="80000"/>
              </a:lnSpc>
            </a:pPr>
            <a:r>
              <a:rPr lang="tr-TR" sz="2800" smtClean="0">
                <a:cs typeface="Arial" charset="0"/>
              </a:rPr>
              <a:t>Söylenmesi gerektiğini öğrenirse, </a:t>
            </a:r>
          </a:p>
          <a:p>
            <a:pPr>
              <a:lnSpc>
                <a:spcPct val="80000"/>
              </a:lnSpc>
            </a:pPr>
            <a:r>
              <a:rPr lang="tr-TR" sz="2800" smtClean="0">
                <a:cs typeface="Arial" charset="0"/>
              </a:rPr>
              <a:t>Yakın bulduğu biri ile sırrını paylaşırsa</a:t>
            </a:r>
          </a:p>
        </p:txBody>
      </p:sp>
      <p:pic>
        <p:nvPicPr>
          <p:cNvPr id="45060" name="3 Resim" descr="slide0001_image004.jpg"/>
          <p:cNvPicPr>
            <a:picLocks noChangeAspect="1"/>
          </p:cNvPicPr>
          <p:nvPr/>
        </p:nvPicPr>
        <p:blipFill>
          <a:blip r:embed="rId3"/>
          <a:srcRect b="19118"/>
          <a:stretch>
            <a:fillRect/>
          </a:stretch>
        </p:blipFill>
        <p:spPr bwMode="auto">
          <a:xfrm rot="9836578" flipV="1">
            <a:off x="7116763" y="5297488"/>
            <a:ext cx="2136775" cy="1311275"/>
          </a:xfrm>
          <a:prstGeom prst="rect">
            <a:avLst/>
          </a:prstGeom>
          <a:noFill/>
          <a:ln w="9525">
            <a:noFill/>
            <a:miter lim="800000"/>
            <a:headEnd/>
            <a:tailEnd/>
          </a:ln>
        </p:spPr>
      </p:pic>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body" sz="half" idx="4294967295"/>
          </p:nvPr>
        </p:nvSpPr>
        <p:spPr>
          <a:xfrm>
            <a:off x="457200" y="1524000"/>
            <a:ext cx="8142288" cy="4702175"/>
          </a:xfrm>
        </p:spPr>
        <p:txBody>
          <a:bodyPr/>
          <a:lstStyle/>
          <a:p>
            <a:pPr eaLnBrk="1" hangingPunct="1">
              <a:lnSpc>
                <a:spcPct val="80000"/>
              </a:lnSpc>
            </a:pPr>
            <a:r>
              <a:rPr lang="tr-TR" sz="2400" smtClean="0"/>
              <a:t>Kardeşlerini korumak için (kendisinin ilk istismara uğradığı yaşa geldiklerinde), </a:t>
            </a:r>
          </a:p>
          <a:p>
            <a:pPr eaLnBrk="1" hangingPunct="1">
              <a:lnSpc>
                <a:spcPct val="80000"/>
              </a:lnSpc>
            </a:pPr>
            <a:endParaRPr lang="tr-TR" sz="2400" smtClean="0"/>
          </a:p>
          <a:p>
            <a:pPr eaLnBrk="1" hangingPunct="1">
              <a:lnSpc>
                <a:spcPct val="80000"/>
              </a:lnSpc>
            </a:pPr>
            <a:r>
              <a:rPr lang="tr-TR" sz="2400" smtClean="0"/>
              <a:t>Ergenliğe gelmişse, hamilelikten korkarsa ya da cinsel yolla bulaşan hastalıklar hakkında bilgisi edinince</a:t>
            </a:r>
          </a:p>
          <a:p>
            <a:pPr eaLnBrk="1" hangingPunct="1">
              <a:lnSpc>
                <a:spcPct val="80000"/>
              </a:lnSpc>
              <a:buFont typeface="Arial" charset="0"/>
              <a:buNone/>
            </a:pPr>
            <a:endParaRPr lang="tr-TR" sz="2400" smtClean="0"/>
          </a:p>
          <a:p>
            <a:pPr eaLnBrk="1" hangingPunct="1">
              <a:lnSpc>
                <a:spcPct val="80000"/>
              </a:lnSpc>
            </a:pPr>
            <a:r>
              <a:rPr lang="tr-TR" sz="2400" smtClean="0"/>
              <a:t>İstismarcının baskısından kurtulmak için, </a:t>
            </a:r>
          </a:p>
          <a:p>
            <a:pPr eaLnBrk="1" hangingPunct="1">
              <a:lnSpc>
                <a:spcPct val="80000"/>
              </a:lnSpc>
            </a:pPr>
            <a:endParaRPr lang="tr-TR" sz="2400" smtClean="0"/>
          </a:p>
          <a:p>
            <a:pPr eaLnBrk="1" hangingPunct="1">
              <a:lnSpc>
                <a:spcPct val="80000"/>
              </a:lnSpc>
            </a:pPr>
            <a:r>
              <a:rPr lang="tr-TR" sz="2400" smtClean="0"/>
              <a:t>Çocuk güvenebileceği ve kendisi ile yakından ilgilenen bir yetişkinle karşılaştığı zaman, </a:t>
            </a:r>
          </a:p>
          <a:p>
            <a:pPr eaLnBrk="1" hangingPunct="1">
              <a:lnSpc>
                <a:spcPct val="80000"/>
              </a:lnSpc>
            </a:pPr>
            <a:endParaRPr lang="tr-TR" sz="2400" smtClean="0"/>
          </a:p>
          <a:p>
            <a:pPr eaLnBrk="1" hangingPunct="1">
              <a:lnSpc>
                <a:spcPct val="80000"/>
              </a:lnSpc>
            </a:pPr>
            <a:r>
              <a:rPr lang="tr-TR" sz="2400" smtClean="0"/>
              <a:t>Fiziksel bir yakınması (üriner enfeksiyon vb.) sonrası doktora gittiğinde.</a:t>
            </a:r>
          </a:p>
        </p:txBody>
      </p:sp>
      <p:pic>
        <p:nvPicPr>
          <p:cNvPr id="46083" name="3 Resim" descr="slide0001_image004.jpg"/>
          <p:cNvPicPr>
            <a:picLocks noChangeAspect="1"/>
          </p:cNvPicPr>
          <p:nvPr/>
        </p:nvPicPr>
        <p:blipFill>
          <a:blip r:embed="rId2"/>
          <a:srcRect b="19118"/>
          <a:stretch>
            <a:fillRect/>
          </a:stretch>
        </p:blipFill>
        <p:spPr bwMode="auto">
          <a:xfrm rot="9836578" flipV="1">
            <a:off x="7116763" y="5297488"/>
            <a:ext cx="2136775" cy="1311275"/>
          </a:xfrm>
          <a:prstGeom prst="rect">
            <a:avLst/>
          </a:prstGeom>
          <a:noFill/>
          <a:ln w="9525">
            <a:noFill/>
            <a:miter lim="800000"/>
            <a:headEnd/>
            <a:tailEnd/>
          </a:ln>
        </p:spPr>
      </p:pic>
      <p:sp>
        <p:nvSpPr>
          <p:cNvPr id="5" name="3 Başlık"/>
          <p:cNvSpPr txBox="1">
            <a:spLocks/>
          </p:cNvSpPr>
          <p:nvPr/>
        </p:nvSpPr>
        <p:spPr bwMode="auto">
          <a:xfrm>
            <a:off x="457200" y="274638"/>
            <a:ext cx="8229600" cy="1143000"/>
          </a:xfrm>
          <a:prstGeom prst="rect">
            <a:avLst/>
          </a:prstGeom>
          <a:noFill/>
          <a:ln w="9525">
            <a:noFill/>
            <a:miter lim="800000"/>
            <a:headEnd/>
            <a:tailEnd/>
          </a:ln>
        </p:spPr>
        <p:txBody>
          <a:bodyPr anchor="ctr"/>
          <a:lstStyle/>
          <a:p>
            <a:pPr algn="ctr" eaLnBrk="0" hangingPunct="0">
              <a:defRPr/>
            </a:pPr>
            <a:r>
              <a:rPr lang="tr-TR" sz="4400" b="1" kern="0">
                <a:latin typeface="+mj-lt"/>
                <a:ea typeface="+mj-ea"/>
                <a:cs typeface="+mj-cs"/>
              </a:rPr>
              <a:t>Çocuklar sonunda nasıl söylerler</a:t>
            </a:r>
            <a:r>
              <a:rPr lang="tr-TR" sz="4400" kern="0">
                <a:latin typeface="+mj-lt"/>
                <a:ea typeface="+mj-ea"/>
                <a:cs typeface="+mj-cs"/>
              </a:rPr>
              <a:t>…</a:t>
            </a:r>
            <a:endParaRPr lang="tr-TR" sz="4400" kern="0" dirty="0">
              <a:latin typeface="+mj-lt"/>
              <a:ea typeface="+mj-ea"/>
              <a:cs typeface="+mj-cs"/>
            </a:endParaRPr>
          </a:p>
        </p:txBody>
      </p:sp>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2 Metin Yer Tutucusu"/>
          <p:cNvSpPr>
            <a:spLocks noGrp="1"/>
          </p:cNvSpPr>
          <p:nvPr>
            <p:ph type="body" idx="1"/>
          </p:nvPr>
        </p:nvSpPr>
        <p:spPr>
          <a:xfrm>
            <a:off x="539750" y="1628775"/>
            <a:ext cx="8229600" cy="4530725"/>
          </a:xfrm>
        </p:spPr>
        <p:txBody>
          <a:bodyPr/>
          <a:lstStyle/>
          <a:p>
            <a:pPr marL="0" indent="0" defTabSz="449263" eaLnBrk="1" hangingPunct="1">
              <a:buFont typeface="Wingdings" pitchFamily="2" charset="2"/>
              <a:buNone/>
            </a:pPr>
            <a:r>
              <a:rPr lang="tr-TR" smtClean="0"/>
              <a:t>        </a:t>
            </a:r>
            <a:endParaRPr lang="tr-TR" b="1" smtClean="0"/>
          </a:p>
        </p:txBody>
      </p:sp>
      <p:sp>
        <p:nvSpPr>
          <p:cNvPr id="47107" name="2 Metin Yer Tutucusu"/>
          <p:cNvSpPr>
            <a:spLocks/>
          </p:cNvSpPr>
          <p:nvPr/>
        </p:nvSpPr>
        <p:spPr bwMode="auto">
          <a:xfrm>
            <a:off x="457200" y="1535113"/>
            <a:ext cx="4040188" cy="639762"/>
          </a:xfrm>
          <a:prstGeom prst="rect">
            <a:avLst/>
          </a:prstGeom>
          <a:noFill/>
          <a:ln w="9525">
            <a:noFill/>
            <a:miter lim="800000"/>
            <a:headEnd/>
            <a:tailEnd/>
          </a:ln>
        </p:spPr>
        <p:txBody>
          <a:bodyPr lIns="90000" tIns="46800" rIns="90000" bIns="46800" anchor="b"/>
          <a:lstStyle/>
          <a:p>
            <a:pPr algn="ctr">
              <a:spcBef>
                <a:spcPct val="20000"/>
              </a:spcBef>
              <a:buClr>
                <a:schemeClr val="bg2"/>
              </a:buClr>
              <a:buSzPct val="75000"/>
              <a:buFont typeface="Wingdings" pitchFamily="2" charset="2"/>
              <a:buNone/>
            </a:pPr>
            <a:r>
              <a:rPr lang="tr-TR" sz="2200" b="1"/>
              <a:t>Doğru Bilinen Yanlışlar</a:t>
            </a:r>
          </a:p>
        </p:txBody>
      </p:sp>
      <p:sp>
        <p:nvSpPr>
          <p:cNvPr id="47108" name="4 Metin Yer Tutucusu"/>
          <p:cNvSpPr>
            <a:spLocks/>
          </p:cNvSpPr>
          <p:nvPr/>
        </p:nvSpPr>
        <p:spPr bwMode="auto">
          <a:xfrm>
            <a:off x="4645025" y="1535113"/>
            <a:ext cx="4041775" cy="639762"/>
          </a:xfrm>
          <a:prstGeom prst="rect">
            <a:avLst/>
          </a:prstGeom>
          <a:noFill/>
          <a:ln w="9525">
            <a:noFill/>
            <a:miter lim="800000"/>
            <a:headEnd/>
            <a:tailEnd/>
          </a:ln>
        </p:spPr>
        <p:txBody>
          <a:bodyPr lIns="90000" tIns="46800" rIns="90000" bIns="46800" anchor="b"/>
          <a:lstStyle/>
          <a:p>
            <a:pPr algn="ctr">
              <a:spcBef>
                <a:spcPct val="20000"/>
              </a:spcBef>
              <a:buClr>
                <a:schemeClr val="bg2"/>
              </a:buClr>
              <a:buSzPct val="75000"/>
              <a:buFont typeface="Wingdings" pitchFamily="2" charset="2"/>
              <a:buNone/>
            </a:pPr>
            <a:r>
              <a:rPr lang="tr-TR" sz="2300" b="1"/>
              <a:t>Doğrular</a:t>
            </a:r>
          </a:p>
        </p:txBody>
      </p:sp>
      <p:sp>
        <p:nvSpPr>
          <p:cNvPr id="4" name="3 İçerik Yer Tutucusu"/>
          <p:cNvSpPr>
            <a:spLocks/>
          </p:cNvSpPr>
          <p:nvPr/>
        </p:nvSpPr>
        <p:spPr bwMode="auto">
          <a:xfrm>
            <a:off x="0" y="2174875"/>
            <a:ext cx="4497388" cy="4278313"/>
          </a:xfrm>
          <a:prstGeom prst="rect">
            <a:avLst/>
          </a:prstGeom>
          <a:noFill/>
          <a:ln>
            <a:noFill/>
          </a:ln>
          <a:extLst/>
        </p:spPr>
        <p:txBody>
          <a:bodyPr lIns="90000" tIns="46800" rIns="90000" bIns="46800"/>
          <a:lstStyle/>
          <a:p>
            <a:pPr marL="285750" indent="-285750" fontAlgn="auto">
              <a:spcBef>
                <a:spcPct val="20000"/>
              </a:spcBef>
              <a:spcAft>
                <a:spcPts val="0"/>
              </a:spcAft>
              <a:buClr>
                <a:schemeClr val="bg2"/>
              </a:buClr>
              <a:buSzPct val="75000"/>
              <a:buFont typeface="Wingdings" pitchFamily="2" charset="2"/>
              <a:buChar char="q"/>
              <a:defRPr/>
            </a:pPr>
            <a:r>
              <a:rPr lang="tr-TR" sz="1700" noProof="1"/>
              <a:t>Cinsel istismar yalnızca çocuğun hayal gücünün uydurmasıdır. Çocuklar hikayeler uydururlar</a:t>
            </a:r>
          </a:p>
          <a:p>
            <a:pPr marL="468313" indent="-468313" fontAlgn="auto">
              <a:spcBef>
                <a:spcPct val="20000"/>
              </a:spcBef>
              <a:spcAft>
                <a:spcPts val="0"/>
              </a:spcAft>
              <a:buClr>
                <a:schemeClr val="bg2"/>
              </a:buClr>
              <a:buSzPct val="75000"/>
              <a:buFont typeface="Wingdings" pitchFamily="2" charset="2"/>
              <a:buChar char="p"/>
              <a:defRPr/>
            </a:pPr>
            <a:endParaRPr lang="tr-TR" sz="1700" noProof="1"/>
          </a:p>
          <a:p>
            <a:pPr marL="468313" indent="-468313" fontAlgn="auto">
              <a:spcBef>
                <a:spcPct val="20000"/>
              </a:spcBef>
              <a:spcAft>
                <a:spcPts val="0"/>
              </a:spcAft>
              <a:buClr>
                <a:schemeClr val="bg2"/>
              </a:buClr>
              <a:buSzPct val="75000"/>
              <a:buFont typeface="Wingdings" pitchFamily="2" charset="2"/>
              <a:buChar char="p"/>
              <a:defRPr/>
            </a:pPr>
            <a:r>
              <a:rPr lang="tr-TR" sz="1700" noProof="1"/>
              <a:t>Sadece çekici,tatlı,güzel,  açık giyinen çocuklar;onay bekleyen kendine güveni olamayan pasif;yaramaz çocuklar İstismara  maruz kalır</a:t>
            </a:r>
          </a:p>
          <a:p>
            <a:pPr marL="468313" indent="-468313" fontAlgn="auto">
              <a:spcBef>
                <a:spcPct val="20000"/>
              </a:spcBef>
              <a:spcAft>
                <a:spcPts val="0"/>
              </a:spcAft>
              <a:buClr>
                <a:schemeClr val="bg2"/>
              </a:buClr>
              <a:buSzPct val="75000"/>
              <a:buFont typeface="Wingdings" pitchFamily="2" charset="2"/>
              <a:buChar char="p"/>
              <a:defRPr/>
            </a:pPr>
            <a:endParaRPr lang="tr-TR" sz="1700" noProof="1"/>
          </a:p>
          <a:p>
            <a:pPr marL="468313" indent="-468313" fontAlgn="auto">
              <a:spcBef>
                <a:spcPct val="20000"/>
              </a:spcBef>
              <a:spcAft>
                <a:spcPts val="0"/>
              </a:spcAft>
              <a:buClr>
                <a:schemeClr val="bg2"/>
              </a:buClr>
              <a:buSzPct val="75000"/>
              <a:buFont typeface="Wingdings" pitchFamily="2" charset="2"/>
              <a:buChar char="p"/>
              <a:defRPr/>
            </a:pPr>
            <a:r>
              <a:rPr lang="tr-TR" sz="1700" noProof="1"/>
              <a:t>Çocuklara uslu,akıllı,açıkgöz olmalarını söyleyerek onları korumuş oluruz.</a:t>
            </a:r>
          </a:p>
        </p:txBody>
      </p:sp>
      <p:sp>
        <p:nvSpPr>
          <p:cNvPr id="6" name="5 İçerik Yer Tutucusu"/>
          <p:cNvSpPr>
            <a:spLocks/>
          </p:cNvSpPr>
          <p:nvPr/>
        </p:nvSpPr>
        <p:spPr bwMode="auto">
          <a:xfrm>
            <a:off x="4645025" y="2174875"/>
            <a:ext cx="4498975" cy="4278313"/>
          </a:xfrm>
          <a:prstGeom prst="rect">
            <a:avLst/>
          </a:prstGeom>
          <a:noFill/>
          <a:ln w="9525">
            <a:noFill/>
            <a:miter lim="800000"/>
            <a:headEnd/>
            <a:tailEnd/>
          </a:ln>
        </p:spPr>
        <p:txBody>
          <a:bodyPr lIns="90000" tIns="46800" rIns="90000" bIns="46800"/>
          <a:lstStyle/>
          <a:p>
            <a:pPr marL="468313" indent="-468313">
              <a:spcBef>
                <a:spcPct val="20000"/>
              </a:spcBef>
              <a:buClr>
                <a:schemeClr val="bg2"/>
              </a:buClr>
              <a:buSzPct val="75000"/>
              <a:buFont typeface="Wingdings" pitchFamily="2" charset="2"/>
              <a:buChar char="p"/>
            </a:pPr>
            <a:r>
              <a:rPr lang="tr-TR" sz="1700"/>
              <a:t>Çocuklar istismar hakkında yalan söylemezler. Bu konuda hikaye uyduranlara çok az rastlanır.</a:t>
            </a:r>
          </a:p>
          <a:p>
            <a:pPr marL="468313" indent="-468313">
              <a:spcBef>
                <a:spcPct val="20000"/>
              </a:spcBef>
              <a:buClr>
                <a:schemeClr val="bg2"/>
              </a:buClr>
              <a:buSzPct val="75000"/>
              <a:buFont typeface="Wingdings" pitchFamily="2" charset="2"/>
              <a:buChar char="p"/>
            </a:pPr>
            <a:endParaRPr lang="tr-TR" sz="1700"/>
          </a:p>
          <a:p>
            <a:pPr marL="468313" indent="-468313">
              <a:spcBef>
                <a:spcPct val="20000"/>
              </a:spcBef>
              <a:buClr>
                <a:schemeClr val="bg2"/>
              </a:buClr>
              <a:buSzPct val="75000"/>
              <a:buFont typeface="Wingdings" pitchFamily="2" charset="2"/>
              <a:buChar char="p"/>
            </a:pPr>
            <a:r>
              <a:rPr lang="tr-TR" sz="1700"/>
              <a:t>Çocukların görünüşü yada davranışı istismara sebep olmaz. Anlamını dahi bilmedikleri olayları provoke etmekten dolayı çocuklar asla suçlanamazlar</a:t>
            </a:r>
          </a:p>
          <a:p>
            <a:pPr marL="468313" indent="-468313">
              <a:spcBef>
                <a:spcPct val="20000"/>
              </a:spcBef>
              <a:buClr>
                <a:schemeClr val="bg2"/>
              </a:buClr>
              <a:buSzPct val="75000"/>
              <a:buFont typeface="Wingdings" pitchFamily="2" charset="2"/>
              <a:buChar char="p"/>
            </a:pPr>
            <a:endParaRPr lang="tr-TR" sz="1700"/>
          </a:p>
          <a:p>
            <a:pPr marL="468313" indent="-468313">
              <a:spcBef>
                <a:spcPct val="20000"/>
              </a:spcBef>
              <a:buClr>
                <a:schemeClr val="bg2"/>
              </a:buClr>
              <a:buSzPct val="75000"/>
              <a:buFont typeface="Wingdings" pitchFamily="2" charset="2"/>
              <a:buChar char="p"/>
            </a:pPr>
            <a:r>
              <a:rPr lang="tr-TR" sz="1700"/>
              <a:t>Çocukları bu konuda eğitmeliyiz. İstismarla karşılaştığında çocuk bağırarak yardım istemeli, koşarak kaçmalıdır.</a:t>
            </a:r>
          </a:p>
        </p:txBody>
      </p:sp>
      <p:sp>
        <p:nvSpPr>
          <p:cNvPr id="47111"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eaLnBrk="0" hangingPunct="0"/>
            <a:r>
              <a:rPr lang="tr-TR" sz="4400" b="1">
                <a:solidFill>
                  <a:schemeClr val="tx2"/>
                </a:solidFill>
                <a:latin typeface="Calibri" pitchFamily="34" charset="0"/>
              </a:rPr>
              <a:t>Cinsel İstismar İle İlgili </a:t>
            </a:r>
            <a:br>
              <a:rPr lang="tr-TR" sz="4400" b="1">
                <a:solidFill>
                  <a:schemeClr val="tx2"/>
                </a:solidFill>
                <a:latin typeface="Calibri" pitchFamily="34" charset="0"/>
              </a:rPr>
            </a:br>
            <a:r>
              <a:rPr lang="tr-TR" sz="4400" b="1">
                <a:solidFill>
                  <a:schemeClr val="tx2"/>
                </a:solidFill>
                <a:latin typeface="Calibri" pitchFamily="34" charset="0"/>
              </a:rPr>
              <a:t>Doğru Bilinen Yanlışlar</a:t>
            </a:r>
          </a:p>
        </p:txBody>
      </p:sp>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2 Metin Yer Tutucusu"/>
          <p:cNvSpPr>
            <a:spLocks noGrp="1"/>
          </p:cNvSpPr>
          <p:nvPr>
            <p:ph type="body" idx="1"/>
          </p:nvPr>
        </p:nvSpPr>
        <p:spPr/>
        <p:txBody>
          <a:bodyPr/>
          <a:lstStyle/>
          <a:p>
            <a:pPr marL="0" indent="0" defTabSz="449263" eaLnBrk="1" hangingPunct="1">
              <a:buFont typeface="Wingdings" pitchFamily="2" charset="2"/>
              <a:buNone/>
            </a:pPr>
            <a:r>
              <a:rPr lang="tr-TR" smtClean="0"/>
              <a:t>          </a:t>
            </a:r>
            <a:endParaRPr lang="tr-TR" b="1" smtClean="0"/>
          </a:p>
        </p:txBody>
      </p:sp>
      <p:sp>
        <p:nvSpPr>
          <p:cNvPr id="48131" name="4 Metin Yer Tutucusu"/>
          <p:cNvSpPr>
            <a:spLocks/>
          </p:cNvSpPr>
          <p:nvPr/>
        </p:nvSpPr>
        <p:spPr bwMode="auto">
          <a:xfrm>
            <a:off x="4645025" y="1535113"/>
            <a:ext cx="4041775" cy="639762"/>
          </a:xfrm>
          <a:prstGeom prst="rect">
            <a:avLst/>
          </a:prstGeom>
          <a:noFill/>
          <a:ln w="9525">
            <a:noFill/>
            <a:miter lim="800000"/>
            <a:headEnd/>
            <a:tailEnd/>
          </a:ln>
        </p:spPr>
        <p:txBody>
          <a:bodyPr lIns="90000" tIns="46800" rIns="90000" bIns="46800" anchor="b"/>
          <a:lstStyle/>
          <a:p>
            <a:pPr>
              <a:spcBef>
                <a:spcPct val="20000"/>
              </a:spcBef>
              <a:buClr>
                <a:schemeClr val="bg2"/>
              </a:buClr>
              <a:buSzPct val="75000"/>
              <a:buFont typeface="Wingdings" pitchFamily="2" charset="2"/>
              <a:buNone/>
            </a:pPr>
            <a:r>
              <a:rPr lang="tr-TR" sz="2300" b="1"/>
              <a:t>           Doğrular</a:t>
            </a:r>
          </a:p>
        </p:txBody>
      </p:sp>
      <p:sp>
        <p:nvSpPr>
          <p:cNvPr id="48132" name="2 Metin Yer Tutucusu"/>
          <p:cNvSpPr>
            <a:spLocks/>
          </p:cNvSpPr>
          <p:nvPr/>
        </p:nvSpPr>
        <p:spPr bwMode="auto">
          <a:xfrm>
            <a:off x="457200" y="1535113"/>
            <a:ext cx="4040188" cy="639762"/>
          </a:xfrm>
          <a:prstGeom prst="rect">
            <a:avLst/>
          </a:prstGeom>
          <a:noFill/>
          <a:ln w="9525">
            <a:noFill/>
            <a:miter lim="800000"/>
            <a:headEnd/>
            <a:tailEnd/>
          </a:ln>
        </p:spPr>
        <p:txBody>
          <a:bodyPr lIns="90000" tIns="46800" rIns="90000" bIns="46800" anchor="b"/>
          <a:lstStyle/>
          <a:p>
            <a:pPr>
              <a:spcBef>
                <a:spcPct val="20000"/>
              </a:spcBef>
              <a:buClr>
                <a:schemeClr val="bg2"/>
              </a:buClr>
              <a:buSzPct val="75000"/>
              <a:buFont typeface="Wingdings" pitchFamily="2" charset="2"/>
              <a:buNone/>
            </a:pPr>
            <a:r>
              <a:rPr lang="tr-TR" sz="2200" b="1"/>
              <a:t>          Doğru Bilinen Yanlışlar</a:t>
            </a:r>
          </a:p>
        </p:txBody>
      </p:sp>
      <p:sp>
        <p:nvSpPr>
          <p:cNvPr id="4" name="3 İçerik Yer Tutucusu"/>
          <p:cNvSpPr>
            <a:spLocks/>
          </p:cNvSpPr>
          <p:nvPr/>
        </p:nvSpPr>
        <p:spPr bwMode="auto">
          <a:xfrm>
            <a:off x="323850" y="2492375"/>
            <a:ext cx="4173538" cy="3633788"/>
          </a:xfrm>
          <a:prstGeom prst="rect">
            <a:avLst/>
          </a:prstGeom>
          <a:noFill/>
          <a:ln w="9525">
            <a:noFill/>
            <a:miter lim="800000"/>
            <a:headEnd/>
            <a:tailEnd/>
          </a:ln>
        </p:spPr>
        <p:txBody>
          <a:bodyPr lIns="90000" tIns="46800" rIns="90000" bIns="46800"/>
          <a:lstStyle/>
          <a:p>
            <a:pPr marL="468313" indent="-468313">
              <a:spcBef>
                <a:spcPct val="20000"/>
              </a:spcBef>
              <a:buClr>
                <a:schemeClr val="bg2"/>
              </a:buClr>
              <a:buSzPct val="75000"/>
              <a:buFont typeface="Wingdings" pitchFamily="2" charset="2"/>
              <a:buChar char="p"/>
            </a:pPr>
            <a:r>
              <a:rPr lang="tr-TR" sz="1700"/>
              <a:t>Genellikle tehlikeli yerler, özellikle karanlık bastıktan sonra,parklar, umumi tuvaletler ve boş sokaklardır</a:t>
            </a:r>
          </a:p>
        </p:txBody>
      </p:sp>
      <p:sp>
        <p:nvSpPr>
          <p:cNvPr id="6" name="5 İçerik Yer Tutucusu"/>
          <p:cNvSpPr>
            <a:spLocks/>
          </p:cNvSpPr>
          <p:nvPr/>
        </p:nvSpPr>
        <p:spPr bwMode="auto">
          <a:xfrm>
            <a:off x="4645025" y="2492375"/>
            <a:ext cx="4498975" cy="3633788"/>
          </a:xfrm>
          <a:prstGeom prst="rect">
            <a:avLst/>
          </a:prstGeom>
          <a:noFill/>
          <a:ln w="9525">
            <a:noFill/>
            <a:miter lim="800000"/>
            <a:headEnd/>
            <a:tailEnd/>
          </a:ln>
        </p:spPr>
        <p:txBody>
          <a:bodyPr lIns="90000" tIns="46800" rIns="90000" bIns="46800"/>
          <a:lstStyle/>
          <a:p>
            <a:pPr marL="468313" indent="-468313">
              <a:spcBef>
                <a:spcPct val="20000"/>
              </a:spcBef>
              <a:buClr>
                <a:schemeClr val="bg2"/>
              </a:buClr>
              <a:buSzPct val="75000"/>
              <a:buFont typeface="Wingdings" pitchFamily="2" charset="2"/>
              <a:buChar char="p"/>
            </a:pPr>
            <a:r>
              <a:rPr lang="tr-TR" sz="1700"/>
              <a:t>İstismarcının tercih ettiği yerler genellikle çocuğun tanıdığı, bildiği yerledir:Okul ve çevresi, evle okul arasındaki yol,bir arkadaş yada akrabanın evi, çocuğun kendi evidir. Çocuğun rahat ve gevşek olduğu zamanlarda,oyun zamanları , banyo zamanı yada yatma zamanı istismarcının tercih ettiği zamanlardır</a:t>
            </a:r>
          </a:p>
        </p:txBody>
      </p:sp>
      <p:pic>
        <p:nvPicPr>
          <p:cNvPr id="48135" name="3 Resim" descr="slide0001_image004.jpg"/>
          <p:cNvPicPr>
            <a:picLocks noChangeAspect="1"/>
          </p:cNvPicPr>
          <p:nvPr/>
        </p:nvPicPr>
        <p:blipFill>
          <a:blip r:embed="rId2"/>
          <a:srcRect b="19118"/>
          <a:stretch>
            <a:fillRect/>
          </a:stretch>
        </p:blipFill>
        <p:spPr bwMode="auto">
          <a:xfrm rot="10413856" flipV="1">
            <a:off x="6940550" y="5068888"/>
            <a:ext cx="2136775" cy="1311275"/>
          </a:xfrm>
          <a:prstGeom prst="rect">
            <a:avLst/>
          </a:prstGeom>
          <a:noFill/>
          <a:ln w="9525">
            <a:noFill/>
            <a:miter lim="800000"/>
            <a:headEnd/>
            <a:tailEnd/>
          </a:ln>
        </p:spPr>
      </p:pic>
      <p:sp>
        <p:nvSpPr>
          <p:cNvPr id="48136"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eaLnBrk="0" hangingPunct="0"/>
            <a:r>
              <a:rPr lang="tr-TR" sz="4400" b="1">
                <a:solidFill>
                  <a:schemeClr val="tx2"/>
                </a:solidFill>
                <a:latin typeface="Calibri" pitchFamily="34" charset="0"/>
              </a:rPr>
              <a:t>Cinsel İstismar İle İlgili </a:t>
            </a:r>
            <a:br>
              <a:rPr lang="tr-TR" sz="4400" b="1">
                <a:solidFill>
                  <a:schemeClr val="tx2"/>
                </a:solidFill>
                <a:latin typeface="Calibri" pitchFamily="34" charset="0"/>
              </a:rPr>
            </a:br>
            <a:r>
              <a:rPr lang="tr-TR" sz="4400" b="1">
                <a:solidFill>
                  <a:schemeClr val="tx2"/>
                </a:solidFill>
                <a:latin typeface="Calibri" pitchFamily="34" charset="0"/>
              </a:rPr>
              <a:t>Doğru Bilinen Yanlışlar</a:t>
            </a:r>
          </a:p>
        </p:txBody>
      </p:sp>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tr-TR" b="1" smtClean="0"/>
              <a:t>Cinsel İstismar İle İlgili </a:t>
            </a:r>
            <a:br>
              <a:rPr lang="tr-TR" b="1" smtClean="0"/>
            </a:br>
            <a:r>
              <a:rPr lang="tr-TR" b="1" smtClean="0"/>
              <a:t>Doğru Bilinen Yanlışlar</a:t>
            </a:r>
          </a:p>
        </p:txBody>
      </p:sp>
      <p:sp>
        <p:nvSpPr>
          <p:cNvPr id="49155" name="2 Metin Yer Tutucusu"/>
          <p:cNvSpPr>
            <a:spLocks noGrp="1"/>
          </p:cNvSpPr>
          <p:nvPr>
            <p:ph type="body" idx="1"/>
          </p:nvPr>
        </p:nvSpPr>
        <p:spPr/>
        <p:txBody>
          <a:bodyPr/>
          <a:lstStyle/>
          <a:p>
            <a:pPr marL="0" indent="0" defTabSz="449263" eaLnBrk="1" hangingPunct="1">
              <a:buFont typeface="Wingdings" pitchFamily="2" charset="2"/>
              <a:buNone/>
            </a:pPr>
            <a:r>
              <a:rPr lang="tr-TR" smtClean="0"/>
              <a:t>          </a:t>
            </a:r>
            <a:endParaRPr lang="tr-TR" b="1" smtClean="0"/>
          </a:p>
        </p:txBody>
      </p:sp>
      <p:sp>
        <p:nvSpPr>
          <p:cNvPr id="49156" name="4 Metin Yer Tutucusu"/>
          <p:cNvSpPr>
            <a:spLocks/>
          </p:cNvSpPr>
          <p:nvPr/>
        </p:nvSpPr>
        <p:spPr bwMode="auto">
          <a:xfrm>
            <a:off x="4645025" y="1535113"/>
            <a:ext cx="4041775" cy="639762"/>
          </a:xfrm>
          <a:prstGeom prst="rect">
            <a:avLst/>
          </a:prstGeom>
          <a:noFill/>
          <a:ln w="9525">
            <a:noFill/>
            <a:miter lim="800000"/>
            <a:headEnd/>
            <a:tailEnd/>
          </a:ln>
        </p:spPr>
        <p:txBody>
          <a:bodyPr lIns="90000" tIns="46800" rIns="90000" bIns="46800" anchor="b"/>
          <a:lstStyle/>
          <a:p>
            <a:pPr>
              <a:spcBef>
                <a:spcPct val="20000"/>
              </a:spcBef>
              <a:buClr>
                <a:schemeClr val="bg2"/>
              </a:buClr>
              <a:buSzPct val="75000"/>
              <a:buFont typeface="Wingdings" pitchFamily="2" charset="2"/>
              <a:buNone/>
            </a:pPr>
            <a:r>
              <a:rPr lang="tr-TR" sz="2300" b="1"/>
              <a:t>           Doğrular</a:t>
            </a:r>
          </a:p>
        </p:txBody>
      </p:sp>
      <p:sp>
        <p:nvSpPr>
          <p:cNvPr id="4" name="3 İçerik Yer Tutucusu"/>
          <p:cNvSpPr>
            <a:spLocks/>
          </p:cNvSpPr>
          <p:nvPr/>
        </p:nvSpPr>
        <p:spPr bwMode="auto">
          <a:xfrm>
            <a:off x="0" y="2420938"/>
            <a:ext cx="4497388" cy="3673475"/>
          </a:xfrm>
          <a:prstGeom prst="rect">
            <a:avLst/>
          </a:prstGeom>
          <a:noFill/>
          <a:ln w="9525">
            <a:noFill/>
            <a:miter lim="800000"/>
            <a:headEnd/>
            <a:tailEnd/>
          </a:ln>
        </p:spPr>
        <p:txBody>
          <a:bodyPr lIns="90000" tIns="46800" rIns="90000" bIns="46800"/>
          <a:lstStyle/>
          <a:p>
            <a:pPr marL="468313" indent="-468313">
              <a:spcBef>
                <a:spcPct val="20000"/>
              </a:spcBef>
              <a:buClr>
                <a:schemeClr val="bg2"/>
              </a:buClr>
              <a:buSzPct val="75000"/>
              <a:buFont typeface="Wingdings" pitchFamily="2" charset="2"/>
              <a:buChar char="p"/>
            </a:pPr>
            <a:r>
              <a:rPr lang="tr-TR" sz="1700"/>
              <a:t>Çocuklar kötü görünümlü, yabancı kişilerden uzak durmalı çünkü onlar istismarcı kişilerdir.</a:t>
            </a:r>
          </a:p>
          <a:p>
            <a:pPr marL="468313" indent="-468313">
              <a:spcBef>
                <a:spcPct val="20000"/>
              </a:spcBef>
              <a:buClr>
                <a:schemeClr val="bg2"/>
              </a:buClr>
              <a:buSzPct val="75000"/>
              <a:buFont typeface="Wingdings" pitchFamily="2" charset="2"/>
              <a:buChar char="p"/>
            </a:pPr>
            <a:endParaRPr lang="tr-TR" sz="1700"/>
          </a:p>
          <a:p>
            <a:pPr marL="468313" indent="-468313">
              <a:spcBef>
                <a:spcPct val="20000"/>
              </a:spcBef>
              <a:buClr>
                <a:schemeClr val="bg2"/>
              </a:buClr>
              <a:buSzPct val="75000"/>
              <a:buFont typeface="Wingdings" pitchFamily="2" charset="2"/>
              <a:buChar char="p"/>
            </a:pPr>
            <a:endParaRPr lang="tr-TR" sz="1700"/>
          </a:p>
          <a:p>
            <a:pPr marL="468313" indent="-468313">
              <a:spcBef>
                <a:spcPct val="20000"/>
              </a:spcBef>
              <a:buClr>
                <a:schemeClr val="bg2"/>
              </a:buClr>
              <a:buSzPct val="75000"/>
              <a:buFont typeface="Wingdings" pitchFamily="2" charset="2"/>
              <a:buChar char="p"/>
            </a:pPr>
            <a:endParaRPr lang="tr-TR" sz="1700"/>
          </a:p>
          <a:p>
            <a:pPr marL="468313" indent="-468313">
              <a:spcBef>
                <a:spcPct val="20000"/>
              </a:spcBef>
              <a:buClr>
                <a:schemeClr val="bg2"/>
              </a:buClr>
              <a:buSzPct val="75000"/>
              <a:buFont typeface="Wingdings" pitchFamily="2" charset="2"/>
              <a:buChar char="p"/>
            </a:pPr>
            <a:r>
              <a:rPr lang="tr-TR" sz="1700"/>
              <a:t>Cinsel istismar vakaları her yerde yaşanmaz, bazı kültürlerde, ülkelerde yaşanır.</a:t>
            </a:r>
          </a:p>
        </p:txBody>
      </p:sp>
      <p:sp>
        <p:nvSpPr>
          <p:cNvPr id="6" name="5 İçerik Yer Tutucusu"/>
          <p:cNvSpPr>
            <a:spLocks/>
          </p:cNvSpPr>
          <p:nvPr/>
        </p:nvSpPr>
        <p:spPr bwMode="auto">
          <a:xfrm>
            <a:off x="4497388" y="2420938"/>
            <a:ext cx="4646612" cy="3705225"/>
          </a:xfrm>
          <a:prstGeom prst="rect">
            <a:avLst/>
          </a:prstGeom>
          <a:noFill/>
          <a:ln w="9525">
            <a:noFill/>
            <a:miter lim="800000"/>
            <a:headEnd/>
            <a:tailEnd/>
          </a:ln>
        </p:spPr>
        <p:txBody>
          <a:bodyPr lIns="90000" tIns="46800" rIns="90000" bIns="46800"/>
          <a:lstStyle/>
          <a:p>
            <a:pPr marL="468313" indent="-468313">
              <a:spcBef>
                <a:spcPct val="20000"/>
              </a:spcBef>
              <a:buClr>
                <a:schemeClr val="bg2"/>
              </a:buClr>
              <a:buSzPct val="75000"/>
              <a:buFont typeface="Wingdings" pitchFamily="2" charset="2"/>
              <a:buChar char="p"/>
            </a:pPr>
            <a:r>
              <a:rPr lang="tr-TR" sz="1700" noProof="1"/>
              <a:t>Olguların %80-95’inde istismarcı çocuğun tanıdığı,normal görünüşlü biridir.Genellikle 20-45 yaş arası evli sosyal hayatı olan şüphe çekmeyen bir aile babasıdır.</a:t>
            </a:r>
          </a:p>
          <a:p>
            <a:pPr marL="468313" indent="-468313">
              <a:spcBef>
                <a:spcPct val="20000"/>
              </a:spcBef>
              <a:buClr>
                <a:schemeClr val="bg2"/>
              </a:buClr>
              <a:buSzPct val="75000"/>
              <a:buFont typeface="Wingdings" pitchFamily="2" charset="2"/>
              <a:buChar char="p"/>
            </a:pPr>
            <a:endParaRPr lang="tr-TR" sz="1700" noProof="1"/>
          </a:p>
          <a:p>
            <a:pPr marL="468313" indent="-468313">
              <a:spcBef>
                <a:spcPct val="20000"/>
              </a:spcBef>
              <a:buClr>
                <a:schemeClr val="bg2"/>
              </a:buClr>
              <a:buSzPct val="75000"/>
              <a:buFont typeface="Wingdings" pitchFamily="2" charset="2"/>
              <a:buChar char="p"/>
            </a:pPr>
            <a:r>
              <a:rPr lang="tr-TR" sz="1700" noProof="1"/>
              <a:t>Cinsel istismara her kültürde,her ülkede ve her sosyo-ekonomik grupta rastlanmaktadır.Kız çocuklarda </a:t>
            </a:r>
            <a:r>
              <a:rPr lang="tr-TR" sz="1700" b="1" noProof="1"/>
              <a:t>ensest,</a:t>
            </a:r>
            <a:r>
              <a:rPr lang="tr-TR" sz="1700" noProof="1"/>
              <a:t> erkek çocuklarda ise</a:t>
            </a:r>
            <a:r>
              <a:rPr lang="tr-TR" sz="1700" b="1" noProof="1"/>
              <a:t> pedofil </a:t>
            </a:r>
            <a:r>
              <a:rPr lang="tr-TR" sz="1700" noProof="1"/>
              <a:t>diğer istismar türlerinden daha sık rastlanmaktadır.</a:t>
            </a:r>
          </a:p>
        </p:txBody>
      </p:sp>
      <p:pic>
        <p:nvPicPr>
          <p:cNvPr id="49159" name="3 Resim" descr="slide0001_image004.jpg"/>
          <p:cNvPicPr>
            <a:picLocks noChangeAspect="1"/>
          </p:cNvPicPr>
          <p:nvPr/>
        </p:nvPicPr>
        <p:blipFill>
          <a:blip r:embed="rId2"/>
          <a:srcRect b="19118"/>
          <a:stretch>
            <a:fillRect/>
          </a:stretch>
        </p:blipFill>
        <p:spPr bwMode="auto">
          <a:xfrm rot="10413856" flipV="1">
            <a:off x="6940550" y="5430838"/>
            <a:ext cx="2136775" cy="1311275"/>
          </a:xfrm>
          <a:prstGeom prst="rect">
            <a:avLst/>
          </a:prstGeom>
          <a:noFill/>
          <a:ln w="9525">
            <a:noFill/>
            <a:miter lim="800000"/>
            <a:headEnd/>
            <a:tailEnd/>
          </a:ln>
        </p:spPr>
      </p:pic>
      <p:sp>
        <p:nvSpPr>
          <p:cNvPr id="49160" name="2 Metin Yer Tutucusu"/>
          <p:cNvSpPr>
            <a:spLocks/>
          </p:cNvSpPr>
          <p:nvPr/>
        </p:nvSpPr>
        <p:spPr bwMode="auto">
          <a:xfrm>
            <a:off x="457200" y="1524000"/>
            <a:ext cx="4040188" cy="639763"/>
          </a:xfrm>
          <a:prstGeom prst="rect">
            <a:avLst/>
          </a:prstGeom>
          <a:noFill/>
          <a:ln w="9525">
            <a:noFill/>
            <a:miter lim="800000"/>
            <a:headEnd/>
            <a:tailEnd/>
          </a:ln>
        </p:spPr>
        <p:txBody>
          <a:bodyPr lIns="90000" tIns="46800" rIns="90000" bIns="46800" anchor="b"/>
          <a:lstStyle/>
          <a:p>
            <a:pPr algn="ctr">
              <a:spcBef>
                <a:spcPct val="20000"/>
              </a:spcBef>
              <a:buClr>
                <a:schemeClr val="bg2"/>
              </a:buClr>
              <a:buSzPct val="75000"/>
              <a:buFont typeface="Wingdings" pitchFamily="2" charset="2"/>
              <a:buNone/>
            </a:pPr>
            <a:r>
              <a:rPr lang="tr-TR" sz="2200" b="1"/>
              <a:t>Doğru Bilinen Yanlışlar</a:t>
            </a:r>
          </a:p>
        </p:txBody>
      </p:sp>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body" idx="1"/>
          </p:nvPr>
        </p:nvSpPr>
        <p:spPr/>
        <p:txBody>
          <a:bodyPr/>
          <a:lstStyle/>
          <a:p>
            <a:pPr eaLnBrk="1" hangingPunct="1">
              <a:buFontTx/>
              <a:buNone/>
            </a:pPr>
            <a:r>
              <a:rPr lang="tr-TR" smtClean="0"/>
              <a:t>                                   	</a:t>
            </a:r>
          </a:p>
          <a:p>
            <a:pPr eaLnBrk="1" hangingPunct="1">
              <a:buFontTx/>
              <a:buNone/>
            </a:pPr>
            <a:endParaRPr lang="tr-TR" smtClean="0"/>
          </a:p>
          <a:p>
            <a:pPr eaLnBrk="1" hangingPunct="1">
              <a:buFontTx/>
              <a:buNone/>
            </a:pPr>
            <a:endParaRPr lang="tr-TR" smtClean="0"/>
          </a:p>
          <a:p>
            <a:pPr eaLnBrk="1" hangingPunct="1">
              <a:buFontTx/>
              <a:buNone/>
            </a:pPr>
            <a:endParaRPr lang="tr-TR" smtClean="0"/>
          </a:p>
        </p:txBody>
      </p:sp>
      <p:sp>
        <p:nvSpPr>
          <p:cNvPr id="50179" name="4 Metin Yer Tutucusu"/>
          <p:cNvSpPr>
            <a:spLocks/>
          </p:cNvSpPr>
          <p:nvPr/>
        </p:nvSpPr>
        <p:spPr bwMode="auto">
          <a:xfrm>
            <a:off x="4645025" y="1535113"/>
            <a:ext cx="4041775" cy="639762"/>
          </a:xfrm>
          <a:prstGeom prst="rect">
            <a:avLst/>
          </a:prstGeom>
          <a:noFill/>
          <a:ln w="9525">
            <a:noFill/>
            <a:miter lim="800000"/>
            <a:headEnd/>
            <a:tailEnd/>
          </a:ln>
        </p:spPr>
        <p:txBody>
          <a:bodyPr lIns="90000" tIns="46800" rIns="90000" bIns="46800" anchor="b"/>
          <a:lstStyle/>
          <a:p>
            <a:pPr>
              <a:spcBef>
                <a:spcPct val="20000"/>
              </a:spcBef>
              <a:buClr>
                <a:schemeClr val="bg2"/>
              </a:buClr>
              <a:buSzPct val="75000"/>
              <a:buFont typeface="Wingdings" pitchFamily="2" charset="2"/>
              <a:buNone/>
            </a:pPr>
            <a:r>
              <a:rPr lang="tr-TR" sz="2300" b="1"/>
              <a:t>           Doğrular</a:t>
            </a:r>
          </a:p>
        </p:txBody>
      </p:sp>
      <p:sp>
        <p:nvSpPr>
          <p:cNvPr id="4" name="3 İçerik Yer Tutucusu"/>
          <p:cNvSpPr>
            <a:spLocks/>
          </p:cNvSpPr>
          <p:nvPr/>
        </p:nvSpPr>
        <p:spPr bwMode="auto">
          <a:xfrm>
            <a:off x="0" y="2174875"/>
            <a:ext cx="4497388" cy="3951288"/>
          </a:xfrm>
          <a:prstGeom prst="rect">
            <a:avLst/>
          </a:prstGeom>
          <a:noFill/>
          <a:ln w="9525">
            <a:noFill/>
            <a:miter lim="800000"/>
            <a:headEnd/>
            <a:tailEnd/>
          </a:ln>
        </p:spPr>
        <p:txBody>
          <a:bodyPr lIns="90000" tIns="46800" rIns="90000" bIns="46800"/>
          <a:lstStyle/>
          <a:p>
            <a:pPr marL="468313" indent="-468313">
              <a:spcBef>
                <a:spcPct val="20000"/>
              </a:spcBef>
              <a:buClr>
                <a:schemeClr val="bg2"/>
              </a:buClr>
              <a:buSzPct val="75000"/>
              <a:buFont typeface="Wingdings" pitchFamily="2" charset="2"/>
              <a:buChar char="p"/>
            </a:pPr>
            <a:endParaRPr lang="tr-TR" sz="1700"/>
          </a:p>
          <a:p>
            <a:pPr marL="468313" indent="-468313">
              <a:spcBef>
                <a:spcPct val="20000"/>
              </a:spcBef>
              <a:buClr>
                <a:schemeClr val="bg2"/>
              </a:buClr>
              <a:buSzPct val="75000"/>
              <a:buFont typeface="Wingdings" pitchFamily="2" charset="2"/>
              <a:buChar char="p"/>
            </a:pPr>
            <a:r>
              <a:rPr lang="tr-TR" sz="1700"/>
              <a:t>Çocuk;  yaşadıklarını, cinsel istismarı bile, yakın zamanda ya da büyüyünce unutur. Fazla kurcalanmamalı.</a:t>
            </a:r>
          </a:p>
        </p:txBody>
      </p:sp>
      <p:sp>
        <p:nvSpPr>
          <p:cNvPr id="6" name="5 İçerik Yer Tutucusu"/>
          <p:cNvSpPr>
            <a:spLocks/>
          </p:cNvSpPr>
          <p:nvPr/>
        </p:nvSpPr>
        <p:spPr bwMode="auto">
          <a:xfrm>
            <a:off x="4645025" y="2174875"/>
            <a:ext cx="4498975" cy="3951288"/>
          </a:xfrm>
          <a:prstGeom prst="rect">
            <a:avLst/>
          </a:prstGeom>
          <a:noFill/>
          <a:ln>
            <a:noFill/>
          </a:ln>
          <a:extLst/>
        </p:spPr>
        <p:txBody>
          <a:bodyPr lIns="90000" tIns="46800" rIns="90000" bIns="46800"/>
          <a:lstStyle/>
          <a:p>
            <a:pPr marL="468313" indent="-468313" fontAlgn="auto">
              <a:spcBef>
                <a:spcPct val="20000"/>
              </a:spcBef>
              <a:spcAft>
                <a:spcPts val="0"/>
              </a:spcAft>
              <a:buClr>
                <a:schemeClr val="bg2"/>
              </a:buClr>
              <a:buSzPct val="75000"/>
              <a:buFont typeface="Wingdings" pitchFamily="2" charset="2"/>
              <a:buChar char="p"/>
              <a:defRPr/>
            </a:pPr>
            <a:endParaRPr lang="tr-TR" sz="1700" dirty="0"/>
          </a:p>
          <a:p>
            <a:pPr marL="468313" indent="-468313" fontAlgn="auto">
              <a:spcBef>
                <a:spcPct val="20000"/>
              </a:spcBef>
              <a:spcAft>
                <a:spcPts val="0"/>
              </a:spcAft>
              <a:buClr>
                <a:schemeClr val="bg2"/>
              </a:buClr>
              <a:buSzPct val="75000"/>
              <a:buFont typeface="Wingdings" pitchFamily="2" charset="2"/>
              <a:buChar char="p"/>
              <a:defRPr/>
            </a:pPr>
            <a:r>
              <a:rPr lang="tr-TR" sz="1700" dirty="0"/>
              <a:t>Çocuklar cinsel İstismarı asla unutmazlar…  </a:t>
            </a:r>
          </a:p>
          <a:p>
            <a:pPr fontAlgn="auto">
              <a:spcBef>
                <a:spcPct val="20000"/>
              </a:spcBef>
              <a:spcAft>
                <a:spcPts val="0"/>
              </a:spcAft>
              <a:buClr>
                <a:schemeClr val="bg2"/>
              </a:buClr>
              <a:buSzPct val="75000"/>
              <a:defRPr/>
            </a:pPr>
            <a:r>
              <a:rPr lang="tr-TR" sz="1700" dirty="0"/>
              <a:t>	 “Hayattaki en kötü şey hafızayı değiştirememenizdir.” </a:t>
            </a:r>
            <a:r>
              <a:rPr lang="tr-TR" sz="1700" dirty="0" err="1"/>
              <a:t>sözleri,çocukluğunda</a:t>
            </a:r>
            <a:r>
              <a:rPr lang="tr-TR" sz="1700" dirty="0"/>
              <a:t> cinsel istismara uğramış bir yetişkine aittir.</a:t>
            </a:r>
          </a:p>
        </p:txBody>
      </p:sp>
      <p:pic>
        <p:nvPicPr>
          <p:cNvPr id="50182" name="3 Resim" descr="slide0001_image004.jpg"/>
          <p:cNvPicPr>
            <a:picLocks noChangeAspect="1"/>
          </p:cNvPicPr>
          <p:nvPr/>
        </p:nvPicPr>
        <p:blipFill>
          <a:blip r:embed="rId2"/>
          <a:srcRect b="19118"/>
          <a:stretch>
            <a:fillRect/>
          </a:stretch>
        </p:blipFill>
        <p:spPr bwMode="auto">
          <a:xfrm rot="10413856" flipV="1">
            <a:off x="6940550" y="5068888"/>
            <a:ext cx="2136775" cy="1311275"/>
          </a:xfrm>
          <a:prstGeom prst="rect">
            <a:avLst/>
          </a:prstGeom>
          <a:noFill/>
          <a:ln w="9525">
            <a:noFill/>
            <a:miter lim="800000"/>
            <a:headEnd/>
            <a:tailEnd/>
          </a:ln>
        </p:spPr>
      </p:pic>
      <p:sp>
        <p:nvSpPr>
          <p:cNvPr id="50183" name="2 Metin Yer Tutucusu"/>
          <p:cNvSpPr>
            <a:spLocks/>
          </p:cNvSpPr>
          <p:nvPr/>
        </p:nvSpPr>
        <p:spPr bwMode="auto">
          <a:xfrm>
            <a:off x="457200" y="1524000"/>
            <a:ext cx="4040188" cy="639763"/>
          </a:xfrm>
          <a:prstGeom prst="rect">
            <a:avLst/>
          </a:prstGeom>
          <a:noFill/>
          <a:ln w="9525">
            <a:noFill/>
            <a:miter lim="800000"/>
            <a:headEnd/>
            <a:tailEnd/>
          </a:ln>
        </p:spPr>
        <p:txBody>
          <a:bodyPr lIns="90000" tIns="46800" rIns="90000" bIns="46800" anchor="b"/>
          <a:lstStyle/>
          <a:p>
            <a:pPr algn="ctr">
              <a:spcBef>
                <a:spcPct val="20000"/>
              </a:spcBef>
              <a:buClr>
                <a:schemeClr val="bg2"/>
              </a:buClr>
              <a:buSzPct val="75000"/>
              <a:buFont typeface="Wingdings" pitchFamily="2" charset="2"/>
              <a:buNone/>
            </a:pPr>
            <a:r>
              <a:rPr lang="tr-TR" sz="2200" b="1"/>
              <a:t>Doğru Bilinen Yanlışlar</a:t>
            </a:r>
          </a:p>
        </p:txBody>
      </p:sp>
      <p:sp>
        <p:nvSpPr>
          <p:cNvPr id="50184"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eaLnBrk="0" hangingPunct="0"/>
            <a:r>
              <a:rPr lang="tr-TR" sz="4400" b="1">
                <a:solidFill>
                  <a:schemeClr val="tx2"/>
                </a:solidFill>
                <a:latin typeface="Calibri" pitchFamily="34" charset="0"/>
              </a:rPr>
              <a:t>Cinsel İstismar İle İlgili </a:t>
            </a:r>
            <a:br>
              <a:rPr lang="tr-TR" sz="4400" b="1">
                <a:solidFill>
                  <a:schemeClr val="tx2"/>
                </a:solidFill>
                <a:latin typeface="Calibri" pitchFamily="34" charset="0"/>
              </a:rPr>
            </a:br>
            <a:r>
              <a:rPr lang="tr-TR" sz="4400" b="1">
                <a:solidFill>
                  <a:schemeClr val="tx2"/>
                </a:solidFill>
                <a:latin typeface="Calibri" pitchFamily="34" charset="0"/>
              </a:rPr>
              <a:t>Doğru Bilinen Yanlışlar</a:t>
            </a:r>
          </a:p>
        </p:txBody>
      </p:sp>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2 İçerik Yer Tutucusu"/>
          <p:cNvSpPr>
            <a:spLocks noGrp="1"/>
          </p:cNvSpPr>
          <p:nvPr>
            <p:ph idx="4294967295"/>
          </p:nvPr>
        </p:nvSpPr>
        <p:spPr>
          <a:xfrm>
            <a:off x="457200" y="228600"/>
            <a:ext cx="8229600" cy="5897563"/>
          </a:xfrm>
        </p:spPr>
        <p:txBody>
          <a:bodyPr anchor="ctr"/>
          <a:lstStyle/>
          <a:p>
            <a:pPr algn="ctr" eaLnBrk="1" hangingPunct="1">
              <a:buFont typeface="Arial" charset="0"/>
              <a:buNone/>
            </a:pPr>
            <a:r>
              <a:rPr lang="tr-TR" b="1" smtClean="0"/>
              <a:t>Çocuklarımızı cinsel istismardan korumak için nasıl güçlendirebiliriz?</a:t>
            </a:r>
            <a:endParaRPr lang="tr-TR" smtClean="0"/>
          </a:p>
        </p:txBody>
      </p:sp>
      <p:pic>
        <p:nvPicPr>
          <p:cNvPr id="51203" name="3 Resim" descr="slide0001_image004.jpg"/>
          <p:cNvPicPr>
            <a:picLocks noChangeAspect="1"/>
          </p:cNvPicPr>
          <p:nvPr/>
        </p:nvPicPr>
        <p:blipFill>
          <a:blip r:embed="rId2"/>
          <a:srcRect b="19118"/>
          <a:stretch>
            <a:fillRect/>
          </a:stretch>
        </p:blipFill>
        <p:spPr bwMode="auto">
          <a:xfrm rot="10413856" flipV="1">
            <a:off x="5994400" y="4378325"/>
            <a:ext cx="3044825" cy="2055813"/>
          </a:xfrm>
          <a:prstGeom prst="rect">
            <a:avLst/>
          </a:prstGeom>
          <a:noFill/>
          <a:ln w="9525">
            <a:noFill/>
            <a:miter lim="800000"/>
            <a:headEnd/>
            <a:tailEnd/>
          </a:ln>
        </p:spPr>
      </p:pic>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tr-TR" b="1" smtClean="0"/>
              <a:t>Eğitimsel ihmal nedir?</a:t>
            </a:r>
          </a:p>
        </p:txBody>
      </p:sp>
      <p:sp>
        <p:nvSpPr>
          <p:cNvPr id="6147" name="Rectangle 3"/>
          <p:cNvSpPr>
            <a:spLocks noGrp="1" noChangeArrowheads="1"/>
          </p:cNvSpPr>
          <p:nvPr>
            <p:ph type="body" idx="1"/>
          </p:nvPr>
        </p:nvSpPr>
        <p:spPr/>
        <p:txBody>
          <a:bodyPr/>
          <a:lstStyle/>
          <a:p>
            <a:pPr eaLnBrk="1" hangingPunct="1"/>
            <a:r>
              <a:rPr lang="tr-TR" smtClean="0"/>
              <a:t>Çocuğun zorunlu eğitim çağına gelmesine rağmen okula gönderilmemesi</a:t>
            </a:r>
          </a:p>
        </p:txBody>
      </p:sp>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457200" y="274638"/>
            <a:ext cx="8686800" cy="1143000"/>
          </a:xfrm>
        </p:spPr>
        <p:txBody>
          <a:bodyPr/>
          <a:lstStyle/>
          <a:p>
            <a:pPr eaLnBrk="1" hangingPunct="1"/>
            <a:r>
              <a:rPr lang="tr-TR" b="1" smtClean="0"/>
              <a:t>1. Cinsellik konusunda çocuklarınızı  bilgilendirin.</a:t>
            </a:r>
          </a:p>
        </p:txBody>
      </p:sp>
      <p:sp>
        <p:nvSpPr>
          <p:cNvPr id="23555" name="Rectangle 3"/>
          <p:cNvSpPr>
            <a:spLocks noGrp="1" noChangeArrowheads="1"/>
          </p:cNvSpPr>
          <p:nvPr>
            <p:ph type="body" idx="4294967295"/>
          </p:nvPr>
        </p:nvSpPr>
        <p:spPr>
          <a:xfrm>
            <a:off x="457200" y="2819400"/>
            <a:ext cx="8305800" cy="3657600"/>
          </a:xfrm>
        </p:spPr>
        <p:txBody>
          <a:bodyPr/>
          <a:lstStyle/>
          <a:p>
            <a:pPr eaLnBrk="1" hangingPunct="1">
              <a:lnSpc>
                <a:spcPct val="90000"/>
              </a:lnSpc>
            </a:pPr>
            <a:r>
              <a:rPr lang="tr-TR" smtClean="0"/>
              <a:t>Çocuğun muhtemel tacizlere karşı korunabilmesi için sağlıklı bir cinsel bilgiye ve aile içerisinde şartsız sevgiye ihtiyacı vardır.</a:t>
            </a:r>
          </a:p>
          <a:p>
            <a:pPr eaLnBrk="1" hangingPunct="1">
              <a:lnSpc>
                <a:spcPct val="90000"/>
              </a:lnSpc>
            </a:pPr>
            <a:r>
              <a:rPr lang="tr-TR" smtClean="0"/>
              <a:t>Cinsel konuları paylaşmaktan çocuklarınızın sorularını cevaplamaktan çekinmeyin.</a:t>
            </a:r>
          </a:p>
          <a:p>
            <a:pPr eaLnBrk="1" hangingPunct="1">
              <a:lnSpc>
                <a:spcPct val="90000"/>
              </a:lnSpc>
            </a:pPr>
            <a:r>
              <a:rPr lang="tr-TR" smtClean="0"/>
              <a:t>Gelişim dönemlerine uygun bilgiler verin.</a:t>
            </a:r>
          </a:p>
        </p:txBody>
      </p:sp>
      <p:pic>
        <p:nvPicPr>
          <p:cNvPr id="52228" name="Picture 4" descr="C:\Users\user\Desktop\ci resimler\i (47).jpg"/>
          <p:cNvPicPr>
            <a:picLocks noChangeAspect="1" noChangeArrowheads="1"/>
          </p:cNvPicPr>
          <p:nvPr/>
        </p:nvPicPr>
        <p:blipFill>
          <a:blip r:embed="rId3"/>
          <a:srcRect/>
          <a:stretch>
            <a:fillRect/>
          </a:stretch>
        </p:blipFill>
        <p:spPr bwMode="auto">
          <a:xfrm>
            <a:off x="285750" y="785813"/>
            <a:ext cx="1643063" cy="1785937"/>
          </a:xfrm>
          <a:prstGeom prst="rect">
            <a:avLst/>
          </a:prstGeom>
          <a:noFill/>
          <a:ln w="9525">
            <a:noFill/>
            <a:miter lim="800000"/>
            <a:headEnd/>
            <a:tailEnd/>
          </a:ln>
        </p:spPr>
      </p:pic>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fade">
                                      <p:cBhvr>
                                        <p:cTn id="7" dur="2000"/>
                                        <p:tgtEl>
                                          <p:spTgt spid="235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fade">
                                      <p:cBhvr>
                                        <p:cTn id="12" dur="2000"/>
                                        <p:tgtEl>
                                          <p:spTgt spid="2355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555">
                                            <p:txEl>
                                              <p:pRg st="1" end="1"/>
                                            </p:txEl>
                                          </p:spTgt>
                                        </p:tgtEl>
                                        <p:attrNameLst>
                                          <p:attrName>style.visibility</p:attrName>
                                        </p:attrNameLst>
                                      </p:cBhvr>
                                      <p:to>
                                        <p:strVal val="visible"/>
                                      </p:to>
                                    </p:set>
                                    <p:animEffect transition="in" filter="fade">
                                      <p:cBhvr>
                                        <p:cTn id="17" dur="2000"/>
                                        <p:tgtEl>
                                          <p:spTgt spid="2355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3555">
                                            <p:txEl>
                                              <p:pRg st="2" end="2"/>
                                            </p:txEl>
                                          </p:spTgt>
                                        </p:tgtEl>
                                        <p:attrNameLst>
                                          <p:attrName>style.visibility</p:attrName>
                                        </p:attrNameLst>
                                      </p:cBhvr>
                                      <p:to>
                                        <p:strVal val="visible"/>
                                      </p:to>
                                    </p:set>
                                    <p:animEffect transition="in" filter="fade">
                                      <p:cBhvr>
                                        <p:cTn id="22" dur="20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a:xfrm>
            <a:off x="457200" y="274638"/>
            <a:ext cx="6043613" cy="1797050"/>
          </a:xfrm>
        </p:spPr>
        <p:txBody>
          <a:bodyPr/>
          <a:lstStyle/>
          <a:p>
            <a:pPr eaLnBrk="1" hangingPunct="1">
              <a:buFont typeface="Wingdings" pitchFamily="2" charset="2"/>
              <a:buNone/>
            </a:pPr>
            <a:r>
              <a:rPr lang="tr-TR" b="1" smtClean="0"/>
              <a:t>2-Güvenliklerini sağlamayı öğretin:</a:t>
            </a:r>
          </a:p>
        </p:txBody>
      </p:sp>
      <p:sp>
        <p:nvSpPr>
          <p:cNvPr id="53251" name="Rectangle 3"/>
          <p:cNvSpPr>
            <a:spLocks noGrp="1" noChangeArrowheads="1"/>
          </p:cNvSpPr>
          <p:nvPr>
            <p:ph type="body" idx="4294967295"/>
          </p:nvPr>
        </p:nvSpPr>
        <p:spPr>
          <a:xfrm>
            <a:off x="611188" y="2214563"/>
            <a:ext cx="7432675" cy="3929062"/>
          </a:xfrm>
        </p:spPr>
        <p:txBody>
          <a:bodyPr/>
          <a:lstStyle/>
          <a:p>
            <a:pPr eaLnBrk="1" hangingPunct="1"/>
            <a:r>
              <a:rPr lang="tr-TR" sz="2800" smtClean="0"/>
              <a:t>Çocuklara güvende olma hakları olduğunu ve kimsenin bunu ellerinden alamayacağını söyleyin.</a:t>
            </a:r>
            <a:r>
              <a:rPr lang="tr-TR" sz="2800" smtClean="0">
                <a:solidFill>
                  <a:srgbClr val="FF0000"/>
                </a:solidFill>
              </a:rPr>
              <a:t> </a:t>
            </a:r>
          </a:p>
          <a:p>
            <a:pPr lvl="1" eaLnBrk="1" hangingPunct="1">
              <a:buFont typeface="Arial" charset="0"/>
              <a:buChar char="•"/>
            </a:pPr>
            <a:r>
              <a:rPr lang="tr-TR" smtClean="0"/>
              <a:t>Çocuklarınıza, güvenliklerini korumak için gerekirse kendilerine zarar veren kişiden kaçmak, yüksek sesle bağırmak ve onu tekmelemek gibi bazı kural dışı davranışlarda bulunabileceklerini anlatın.</a:t>
            </a:r>
            <a:endParaRPr lang="tr-TR" sz="2400" smtClean="0">
              <a:solidFill>
                <a:srgbClr val="FF0000"/>
              </a:solidFill>
            </a:endParaRPr>
          </a:p>
        </p:txBody>
      </p:sp>
      <p:pic>
        <p:nvPicPr>
          <p:cNvPr id="53252" name="Picture 5" descr="C:\Users\user\Desktop\ci resimler\i (44).jpg"/>
          <p:cNvPicPr>
            <a:picLocks noChangeAspect="1" noChangeArrowheads="1"/>
          </p:cNvPicPr>
          <p:nvPr/>
        </p:nvPicPr>
        <p:blipFill>
          <a:blip r:embed="rId2"/>
          <a:srcRect/>
          <a:stretch>
            <a:fillRect/>
          </a:stretch>
        </p:blipFill>
        <p:spPr bwMode="auto">
          <a:xfrm>
            <a:off x="6929438" y="357188"/>
            <a:ext cx="1785937" cy="1714500"/>
          </a:xfrm>
          <a:prstGeom prst="rect">
            <a:avLst/>
          </a:prstGeom>
          <a:noFill/>
          <a:ln w="9525">
            <a:noFill/>
            <a:miter lim="800000"/>
            <a:headEnd/>
            <a:tailEnd/>
          </a:ln>
        </p:spPr>
      </p:pic>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5" descr="C:\Users\user\Desktop\ci resimler\i (45).jpg"/>
          <p:cNvPicPr>
            <a:picLocks noChangeAspect="1" noChangeArrowheads="1"/>
          </p:cNvPicPr>
          <p:nvPr/>
        </p:nvPicPr>
        <p:blipFill>
          <a:blip r:embed="rId2"/>
          <a:srcRect/>
          <a:stretch>
            <a:fillRect/>
          </a:stretch>
        </p:blipFill>
        <p:spPr bwMode="auto">
          <a:xfrm>
            <a:off x="214313" y="2357438"/>
            <a:ext cx="2071687" cy="1928812"/>
          </a:xfrm>
          <a:prstGeom prst="rect">
            <a:avLst/>
          </a:prstGeom>
          <a:noFill/>
          <a:ln w="9525">
            <a:noFill/>
            <a:miter lim="800000"/>
            <a:headEnd/>
            <a:tailEnd/>
          </a:ln>
        </p:spPr>
      </p:pic>
      <p:sp>
        <p:nvSpPr>
          <p:cNvPr id="54275" name="Rectangle 3"/>
          <p:cNvSpPr>
            <a:spLocks noGrp="1" noChangeArrowheads="1"/>
          </p:cNvSpPr>
          <p:nvPr>
            <p:ph type="body" idx="4294967295"/>
          </p:nvPr>
        </p:nvSpPr>
        <p:spPr>
          <a:xfrm>
            <a:off x="2051050" y="1196975"/>
            <a:ext cx="5900738" cy="4525963"/>
          </a:xfrm>
        </p:spPr>
        <p:txBody>
          <a:bodyPr/>
          <a:lstStyle/>
          <a:p>
            <a:pPr eaLnBrk="1" hangingPunct="1"/>
            <a:r>
              <a:rPr lang="tr-TR" sz="2800" smtClean="0"/>
              <a:t>İnşaatlarda, boş, terk edilmiş evlerde, bodrumlarda, ailenin bilgisi olmadan oynamaması gerektiğini, ayrıca ailenden izinsiz arkadaş ve komşu evlerine gitmemesi gerektiğini öğretin.</a:t>
            </a:r>
          </a:p>
          <a:p>
            <a:pPr eaLnBrk="1" hangingPunct="1"/>
            <a:r>
              <a:rPr lang="tr-TR" sz="2800" smtClean="0"/>
              <a:t>Çevrede kötü insanlar olabileceği ve  kandırmak için çeşitli hikayelerle anlatabileceklerini ama buna inanmaması  gerektiğini öğretin.  “Annen kaza geçirdi; ben doktorum,seni yanına götüreceğim” vb…</a:t>
            </a:r>
          </a:p>
        </p:txBody>
      </p:sp>
      <p:sp>
        <p:nvSpPr>
          <p:cNvPr id="54276" name="Rectangle 2"/>
          <p:cNvSpPr>
            <a:spLocks noGrp="1" noChangeArrowheads="1"/>
          </p:cNvSpPr>
          <p:nvPr>
            <p:ph type="title" idx="4294967295"/>
          </p:nvPr>
        </p:nvSpPr>
        <p:spPr>
          <a:xfrm>
            <a:off x="304800" y="274638"/>
            <a:ext cx="8458200" cy="1143000"/>
          </a:xfrm>
        </p:spPr>
        <p:txBody>
          <a:bodyPr/>
          <a:lstStyle/>
          <a:p>
            <a:pPr eaLnBrk="1" hangingPunct="1">
              <a:buFont typeface="Wingdings" pitchFamily="2" charset="2"/>
              <a:buNone/>
            </a:pPr>
            <a:r>
              <a:rPr lang="tr-TR" b="1" smtClean="0"/>
              <a:t>1-Güvenliklerini sağlamayı öğretin:</a:t>
            </a:r>
          </a:p>
        </p:txBody>
      </p:sp>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11.mp3">
            <a:hlinkClick r:id="" action="ppaction://media"/>
          </p:cNvPr>
          <p:cNvPicPr>
            <a:picLocks noRot="1" noChangeAspect="1"/>
          </p:cNvPicPr>
          <p:nvPr>
            <a:audioFile r:link="rId1"/>
          </p:nvPr>
        </p:nvPicPr>
        <p:blipFill>
          <a:blip r:embed="rId3"/>
          <a:srcRect/>
          <a:stretch>
            <a:fillRect/>
          </a:stretch>
        </p:blipFill>
        <p:spPr bwMode="auto">
          <a:xfrm>
            <a:off x="4419600" y="3276600"/>
            <a:ext cx="304800" cy="304800"/>
          </a:xfrm>
          <a:prstGeom prst="rect">
            <a:avLst/>
          </a:prstGeom>
          <a:noFill/>
          <a:ln w="9525">
            <a:noFill/>
            <a:miter lim="800000"/>
            <a:headEnd/>
            <a:tailEnd/>
          </a:ln>
        </p:spPr>
      </p:pic>
      <p:pic>
        <p:nvPicPr>
          <p:cNvPr id="55299" name="Picture 2" descr="C:\Users\SerdaL\Desktop\5891_3.jpg"/>
          <p:cNvPicPr>
            <a:picLocks noChangeAspect="1" noChangeArrowheads="1"/>
          </p:cNvPicPr>
          <p:nvPr/>
        </p:nvPicPr>
        <p:blipFill>
          <a:blip r:embed="rId4"/>
          <a:srcRect/>
          <a:stretch>
            <a:fillRect/>
          </a:stretch>
        </p:blipFill>
        <p:spPr bwMode="auto">
          <a:xfrm>
            <a:off x="631825" y="765175"/>
            <a:ext cx="7880350" cy="4967288"/>
          </a:xfrm>
          <a:prstGeom prst="rect">
            <a:avLst/>
          </a:prstGeom>
          <a:noFill/>
          <a:ln w="9525">
            <a:noFill/>
            <a:miter lim="800000"/>
            <a:headEnd/>
            <a:tailEnd/>
          </a:ln>
        </p:spPr>
      </p:pic>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40060"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2 İçerik Yer Tutucusu"/>
          <p:cNvSpPr>
            <a:spLocks noGrp="1"/>
          </p:cNvSpPr>
          <p:nvPr>
            <p:ph idx="4294967295"/>
          </p:nvPr>
        </p:nvSpPr>
        <p:spPr>
          <a:xfrm>
            <a:off x="785813" y="2500313"/>
            <a:ext cx="7758112" cy="3128962"/>
          </a:xfrm>
        </p:spPr>
        <p:txBody>
          <a:bodyPr/>
          <a:lstStyle/>
          <a:p>
            <a:pPr eaLnBrk="1" hangingPunct="1"/>
            <a:r>
              <a:rPr lang="tr-TR" sz="2800" smtClean="0"/>
              <a:t>Sanal ortamlarda tanımadığınız insanlarla arkadaşlık yapmayın.</a:t>
            </a:r>
          </a:p>
          <a:p>
            <a:pPr eaLnBrk="1" hangingPunct="1"/>
            <a:r>
              <a:rPr lang="tr-TR" sz="2800" smtClean="0"/>
              <a:t>MSN ve Facebook’ta özel görüntülerinizi paylaşmayın tanımadığınız kişilerle görüntülü görüşme yapmayın. </a:t>
            </a:r>
          </a:p>
          <a:p>
            <a:pPr eaLnBrk="1" hangingPunct="1"/>
            <a:r>
              <a:rPr lang="tr-TR" sz="2800" smtClean="0"/>
              <a:t>Çok iyi tanımadığınız kişilerle baş başa vakit geçirmeyin.</a:t>
            </a:r>
          </a:p>
          <a:p>
            <a:pPr eaLnBrk="1" hangingPunct="1"/>
            <a:endParaRPr lang="tr-TR" smtClean="0"/>
          </a:p>
        </p:txBody>
      </p:sp>
      <p:pic>
        <p:nvPicPr>
          <p:cNvPr id="56323" name="3 Resim" descr="slide0001_image004.jpg"/>
          <p:cNvPicPr>
            <a:picLocks noChangeAspect="1"/>
          </p:cNvPicPr>
          <p:nvPr/>
        </p:nvPicPr>
        <p:blipFill>
          <a:blip r:embed="rId2"/>
          <a:srcRect b="19118"/>
          <a:stretch>
            <a:fillRect/>
          </a:stretch>
        </p:blipFill>
        <p:spPr bwMode="auto">
          <a:xfrm rot="10413856" flipV="1">
            <a:off x="6940550" y="5430838"/>
            <a:ext cx="2136775" cy="1311275"/>
          </a:xfrm>
          <a:prstGeom prst="rect">
            <a:avLst/>
          </a:prstGeom>
          <a:noFill/>
          <a:ln w="9525">
            <a:noFill/>
            <a:miter lim="800000"/>
            <a:headEnd/>
            <a:tailEnd/>
          </a:ln>
        </p:spPr>
      </p:pic>
      <p:sp>
        <p:nvSpPr>
          <p:cNvPr id="56324" name="Rectangle 2"/>
          <p:cNvSpPr>
            <a:spLocks noGrp="1" noChangeArrowheads="1"/>
          </p:cNvSpPr>
          <p:nvPr>
            <p:ph type="title" idx="4294967295"/>
          </p:nvPr>
        </p:nvSpPr>
        <p:spPr>
          <a:xfrm>
            <a:off x="304800" y="274638"/>
            <a:ext cx="8382000" cy="1143000"/>
          </a:xfrm>
        </p:spPr>
        <p:txBody>
          <a:bodyPr/>
          <a:lstStyle/>
          <a:p>
            <a:pPr eaLnBrk="1" hangingPunct="1">
              <a:buFont typeface="Wingdings" pitchFamily="2" charset="2"/>
              <a:buNone/>
            </a:pPr>
            <a:r>
              <a:rPr lang="tr-TR" b="1" smtClean="0"/>
              <a:t>2-Güvenliklerini sağlamayı öğretin:</a:t>
            </a:r>
          </a:p>
        </p:txBody>
      </p:sp>
      <p:pic>
        <p:nvPicPr>
          <p:cNvPr id="56325" name="Picture 6" descr="C:\Users\user\Desktop\ci resimler\i (26).jpg"/>
          <p:cNvPicPr>
            <a:picLocks noChangeAspect="1" noChangeArrowheads="1"/>
          </p:cNvPicPr>
          <p:nvPr/>
        </p:nvPicPr>
        <p:blipFill>
          <a:blip r:embed="rId3"/>
          <a:srcRect/>
          <a:stretch>
            <a:fillRect/>
          </a:stretch>
        </p:blipFill>
        <p:spPr bwMode="auto">
          <a:xfrm>
            <a:off x="1000125" y="1143000"/>
            <a:ext cx="1905000" cy="1428750"/>
          </a:xfrm>
          <a:prstGeom prst="rect">
            <a:avLst/>
          </a:prstGeom>
          <a:noFill/>
          <a:ln w="9525">
            <a:noFill/>
            <a:miter lim="800000"/>
            <a:headEnd/>
            <a:tailEnd/>
          </a:ln>
        </p:spPr>
      </p:pic>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2 İçerik Yer Tutucusu"/>
          <p:cNvSpPr>
            <a:spLocks noGrp="1"/>
          </p:cNvSpPr>
          <p:nvPr>
            <p:ph idx="4294967295"/>
          </p:nvPr>
        </p:nvSpPr>
        <p:spPr/>
        <p:txBody>
          <a:bodyPr/>
          <a:lstStyle/>
          <a:p>
            <a:pPr eaLnBrk="1" hangingPunct="1"/>
            <a:r>
              <a:rPr lang="tr-TR" sz="3000" smtClean="0"/>
              <a:t>Ailenizin haberi olmadan kafelere,internet kafelere oyun salonlarına gitmeyin.</a:t>
            </a:r>
          </a:p>
          <a:p>
            <a:pPr eaLnBrk="1" hangingPunct="1"/>
            <a:r>
              <a:rPr lang="tr-TR" sz="3000" smtClean="0"/>
              <a:t>Ailenizin bilgisi dahilinde gittiğinizde de yediklerinize ve içtiklerinize dikkat edin.</a:t>
            </a:r>
          </a:p>
          <a:p>
            <a:pPr eaLnBrk="1" hangingPunct="1"/>
            <a:r>
              <a:rPr lang="tr-TR" sz="3000" smtClean="0"/>
              <a:t>Tanımadığınız ve güvenmediğiniz kişilerden ağrı kesici vs. ilaç alıp içmeyin.</a:t>
            </a:r>
          </a:p>
          <a:p>
            <a:pPr eaLnBrk="1" hangingPunct="1"/>
            <a:r>
              <a:rPr lang="tr-TR" sz="3000" smtClean="0"/>
              <a:t>Geceleri geç saatte sokakta </a:t>
            </a:r>
          </a:p>
          <a:p>
            <a:pPr eaLnBrk="1" hangingPunct="1">
              <a:buFont typeface="Arial" charset="0"/>
              <a:buNone/>
            </a:pPr>
            <a:r>
              <a:rPr lang="tr-TR" sz="3000" smtClean="0"/>
              <a:t>	yalnız başınıza kalmayın.</a:t>
            </a:r>
          </a:p>
        </p:txBody>
      </p:sp>
      <p:sp>
        <p:nvSpPr>
          <p:cNvPr id="57347" name="Rectangle 2"/>
          <p:cNvSpPr>
            <a:spLocks noGrp="1" noChangeArrowheads="1"/>
          </p:cNvSpPr>
          <p:nvPr>
            <p:ph type="title" idx="4294967295"/>
          </p:nvPr>
        </p:nvSpPr>
        <p:spPr>
          <a:xfrm>
            <a:off x="304800" y="274638"/>
            <a:ext cx="8382000" cy="1143000"/>
          </a:xfrm>
        </p:spPr>
        <p:txBody>
          <a:bodyPr/>
          <a:lstStyle/>
          <a:p>
            <a:pPr eaLnBrk="1" hangingPunct="1">
              <a:buFont typeface="Wingdings" pitchFamily="2" charset="2"/>
              <a:buNone/>
            </a:pPr>
            <a:r>
              <a:rPr lang="tr-TR" b="1" smtClean="0"/>
              <a:t>2-Güvenliklerini sağlamayı öğretin:</a:t>
            </a:r>
          </a:p>
        </p:txBody>
      </p:sp>
      <p:pic>
        <p:nvPicPr>
          <p:cNvPr id="57348" name="3 Resim" descr="slide0001_image004.jpg"/>
          <p:cNvPicPr>
            <a:picLocks noChangeAspect="1"/>
          </p:cNvPicPr>
          <p:nvPr/>
        </p:nvPicPr>
        <p:blipFill>
          <a:blip r:embed="rId2"/>
          <a:srcRect b="19118"/>
          <a:stretch>
            <a:fillRect/>
          </a:stretch>
        </p:blipFill>
        <p:spPr bwMode="auto">
          <a:xfrm rot="10413856" flipV="1">
            <a:off x="6940550" y="5068888"/>
            <a:ext cx="2136775" cy="1311275"/>
          </a:xfrm>
          <a:prstGeom prst="rect">
            <a:avLst/>
          </a:prstGeom>
          <a:noFill/>
          <a:ln w="9525">
            <a:noFill/>
            <a:miter lim="800000"/>
            <a:headEnd/>
            <a:tailEnd/>
          </a:ln>
        </p:spPr>
      </p:pic>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idx="4294967295"/>
          </p:nvPr>
        </p:nvSpPr>
        <p:spPr/>
        <p:txBody>
          <a:bodyPr/>
          <a:lstStyle/>
          <a:p>
            <a:pPr eaLnBrk="1" hangingPunct="1"/>
            <a:r>
              <a:rPr lang="tr-TR" b="1" smtClean="0"/>
              <a:t>3-Bedenlerini korumayı öğretin;</a:t>
            </a:r>
          </a:p>
        </p:txBody>
      </p:sp>
      <p:sp>
        <p:nvSpPr>
          <p:cNvPr id="58371" name="Rectangle 3"/>
          <p:cNvSpPr>
            <a:spLocks noGrp="1" noChangeArrowheads="1"/>
          </p:cNvSpPr>
          <p:nvPr>
            <p:ph type="body" idx="4294967295"/>
          </p:nvPr>
        </p:nvSpPr>
        <p:spPr>
          <a:xfrm>
            <a:off x="533400" y="2209800"/>
            <a:ext cx="8229600" cy="2362200"/>
          </a:xfrm>
        </p:spPr>
        <p:txBody>
          <a:bodyPr/>
          <a:lstStyle/>
          <a:p>
            <a:pPr eaLnBrk="1" hangingPunct="1">
              <a:buFont typeface="Wingdings" pitchFamily="2" charset="2"/>
              <a:buNone/>
            </a:pPr>
            <a:r>
              <a:rPr lang="tr-TR" smtClean="0"/>
              <a:t>    </a:t>
            </a:r>
            <a:r>
              <a:rPr lang="tr-TR" sz="2800" smtClean="0"/>
              <a:t>Çocuklarınıza bedenlerinin kendilerine ait olduğunu,özellikle iç çamaşırları ile kapatılan bölgelerin çok özel bölgeler olduğunu ve kimsenin bu bölgelere dokunma hakkının olmadığını anlatın. </a:t>
            </a:r>
          </a:p>
        </p:txBody>
      </p:sp>
      <p:pic>
        <p:nvPicPr>
          <p:cNvPr id="58372" name="3 Resim" descr="slide0001_image004.jpg"/>
          <p:cNvPicPr>
            <a:picLocks noChangeAspect="1"/>
          </p:cNvPicPr>
          <p:nvPr/>
        </p:nvPicPr>
        <p:blipFill>
          <a:blip r:embed="rId2"/>
          <a:srcRect b="19118"/>
          <a:stretch>
            <a:fillRect/>
          </a:stretch>
        </p:blipFill>
        <p:spPr bwMode="auto">
          <a:xfrm rot="9447613" flipV="1">
            <a:off x="6940550" y="5068888"/>
            <a:ext cx="2136775" cy="1311275"/>
          </a:xfrm>
          <a:prstGeom prst="rect">
            <a:avLst/>
          </a:prstGeom>
          <a:noFill/>
          <a:ln w="9525">
            <a:noFill/>
            <a:miter lim="800000"/>
            <a:headEnd/>
            <a:tailEnd/>
          </a:ln>
        </p:spPr>
      </p:pic>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2 İçerik Yer Tutucusu"/>
          <p:cNvSpPr>
            <a:spLocks noGrp="1"/>
          </p:cNvSpPr>
          <p:nvPr>
            <p:ph idx="4294967295"/>
          </p:nvPr>
        </p:nvSpPr>
        <p:spPr/>
        <p:txBody>
          <a:bodyPr/>
          <a:lstStyle/>
          <a:p>
            <a:pPr eaLnBrk="1" hangingPunct="1"/>
            <a:r>
              <a:rPr lang="tr-TR" smtClean="0"/>
              <a:t>..senin denize girerken mayo ile örttüğün bölgelerin özel bölgelerindir.</a:t>
            </a:r>
          </a:p>
          <a:p>
            <a:pPr eaLnBrk="1" hangingPunct="1"/>
            <a:endParaRPr lang="tr-TR" smtClean="0"/>
          </a:p>
        </p:txBody>
      </p:sp>
      <p:pic>
        <p:nvPicPr>
          <p:cNvPr id="59395" name="Picture 2" descr="C:\Users\SerdaL\Desktop\emerson-jrb_medium.jpg"/>
          <p:cNvPicPr>
            <a:picLocks noChangeAspect="1" noChangeArrowheads="1"/>
          </p:cNvPicPr>
          <p:nvPr/>
        </p:nvPicPr>
        <p:blipFill>
          <a:blip r:embed="rId2"/>
          <a:srcRect/>
          <a:stretch>
            <a:fillRect/>
          </a:stretch>
        </p:blipFill>
        <p:spPr bwMode="auto">
          <a:xfrm>
            <a:off x="1828800" y="3429000"/>
            <a:ext cx="1905000" cy="1905000"/>
          </a:xfrm>
          <a:prstGeom prst="rect">
            <a:avLst/>
          </a:prstGeom>
          <a:noFill/>
          <a:ln w="9525">
            <a:noFill/>
            <a:miter lim="800000"/>
            <a:headEnd/>
            <a:tailEnd/>
          </a:ln>
        </p:spPr>
      </p:pic>
      <p:pic>
        <p:nvPicPr>
          <p:cNvPr id="59396" name="Picture 5" descr="2311">
            <a:hlinkClick r:id="rId3"/>
          </p:cNvPr>
          <p:cNvPicPr>
            <a:picLocks noChangeAspect="1" noChangeArrowheads="1"/>
          </p:cNvPicPr>
          <p:nvPr/>
        </p:nvPicPr>
        <p:blipFill>
          <a:blip r:embed="rId4"/>
          <a:srcRect/>
          <a:stretch>
            <a:fillRect/>
          </a:stretch>
        </p:blipFill>
        <p:spPr bwMode="auto">
          <a:xfrm>
            <a:off x="4724400" y="3276600"/>
            <a:ext cx="1751013" cy="2133600"/>
          </a:xfrm>
          <a:prstGeom prst="rect">
            <a:avLst/>
          </a:prstGeom>
          <a:noFill/>
          <a:ln w="9525">
            <a:noFill/>
            <a:miter lim="800000"/>
            <a:headEnd/>
            <a:tailEnd/>
          </a:ln>
        </p:spPr>
      </p:pic>
      <p:pic>
        <p:nvPicPr>
          <p:cNvPr id="59397" name="3 Resim" descr="slide0001_image004.jpg"/>
          <p:cNvPicPr>
            <a:picLocks noChangeAspect="1"/>
          </p:cNvPicPr>
          <p:nvPr/>
        </p:nvPicPr>
        <p:blipFill>
          <a:blip r:embed="rId5"/>
          <a:srcRect b="19118"/>
          <a:stretch>
            <a:fillRect/>
          </a:stretch>
        </p:blipFill>
        <p:spPr bwMode="auto">
          <a:xfrm rot="10413856" flipV="1">
            <a:off x="6940550" y="5068888"/>
            <a:ext cx="2136775" cy="1311275"/>
          </a:xfrm>
          <a:prstGeom prst="rect">
            <a:avLst/>
          </a:prstGeom>
          <a:noFill/>
          <a:ln w="9525">
            <a:noFill/>
            <a:miter lim="800000"/>
            <a:headEnd/>
            <a:tailEnd/>
          </a:ln>
        </p:spPr>
      </p:pic>
      <p:sp>
        <p:nvSpPr>
          <p:cNvPr id="59398" name="Rectangle 2"/>
          <p:cNvSpPr>
            <a:spLocks noGrp="1" noChangeArrowheads="1"/>
          </p:cNvSpPr>
          <p:nvPr>
            <p:ph type="title" idx="4294967295"/>
          </p:nvPr>
        </p:nvSpPr>
        <p:spPr/>
        <p:txBody>
          <a:bodyPr/>
          <a:lstStyle/>
          <a:p>
            <a:pPr eaLnBrk="1" hangingPunct="1"/>
            <a:r>
              <a:rPr lang="tr-TR" b="1" smtClean="0"/>
              <a:t>3-Bedenlerini korumayı öğretin;</a:t>
            </a:r>
          </a:p>
        </p:txBody>
      </p:sp>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body" idx="4294967295"/>
          </p:nvPr>
        </p:nvSpPr>
        <p:spPr>
          <a:xfrm>
            <a:off x="1285875" y="1571625"/>
            <a:ext cx="6781800" cy="4525963"/>
          </a:xfrm>
        </p:spPr>
        <p:txBody>
          <a:bodyPr/>
          <a:lstStyle/>
          <a:p>
            <a:pPr eaLnBrk="1" hangingPunct="1">
              <a:buFont typeface="Wingdings" pitchFamily="2" charset="2"/>
              <a:buNone/>
            </a:pPr>
            <a:r>
              <a:rPr lang="tr-TR" sz="2800" smtClean="0"/>
              <a:t>Dokunulmayı reddetmeyi ve sınırlar koymayı öğretin:</a:t>
            </a:r>
          </a:p>
          <a:p>
            <a:pPr eaLnBrk="1" hangingPunct="1">
              <a:buFont typeface="Wingdings" pitchFamily="2" charset="2"/>
              <a:buNone/>
            </a:pPr>
            <a:r>
              <a:rPr lang="tr-TR" sz="2800" smtClean="0"/>
              <a:t>  			Çocuğunuza bedeninin 				kendisine ait olduğunu, 				ellenmek veya öpülmek </a:t>
            </a:r>
          </a:p>
          <a:p>
            <a:pPr eaLnBrk="1" hangingPunct="1">
              <a:buFont typeface="Wingdings" pitchFamily="2" charset="2"/>
              <a:buNone/>
            </a:pPr>
            <a:r>
              <a:rPr lang="tr-TR" sz="2800" smtClean="0"/>
              <a:t>			istemiyorsa buna hayır deme 			hakkının olduğunu öğretin. </a:t>
            </a:r>
          </a:p>
          <a:p>
            <a:pPr eaLnBrk="1" hangingPunct="1">
              <a:buFont typeface="Wingdings" pitchFamily="2" charset="2"/>
              <a:buNone/>
            </a:pPr>
            <a:endParaRPr lang="tr-TR" sz="2000" smtClean="0"/>
          </a:p>
          <a:p>
            <a:pPr eaLnBrk="1" hangingPunct="1">
              <a:buFont typeface="Wingdings" pitchFamily="2" charset="2"/>
              <a:buNone/>
            </a:pPr>
            <a:r>
              <a:rPr lang="tr-TR" sz="2000" smtClean="0"/>
              <a:t>  </a:t>
            </a:r>
          </a:p>
        </p:txBody>
      </p:sp>
      <p:pic>
        <p:nvPicPr>
          <p:cNvPr id="60419" name="3 Resim" descr="slide0001_image004.jpg"/>
          <p:cNvPicPr>
            <a:picLocks noChangeAspect="1"/>
          </p:cNvPicPr>
          <p:nvPr/>
        </p:nvPicPr>
        <p:blipFill>
          <a:blip r:embed="rId2"/>
          <a:srcRect b="19118"/>
          <a:stretch>
            <a:fillRect/>
          </a:stretch>
        </p:blipFill>
        <p:spPr bwMode="auto">
          <a:xfrm rot="10413856" flipV="1">
            <a:off x="6940550" y="5068888"/>
            <a:ext cx="2136775" cy="1311275"/>
          </a:xfrm>
          <a:prstGeom prst="rect">
            <a:avLst/>
          </a:prstGeom>
          <a:noFill/>
          <a:ln w="9525">
            <a:noFill/>
            <a:miter lim="800000"/>
            <a:headEnd/>
            <a:tailEnd/>
          </a:ln>
        </p:spPr>
      </p:pic>
      <p:sp>
        <p:nvSpPr>
          <p:cNvPr id="60420" name="Rectangle 2"/>
          <p:cNvSpPr>
            <a:spLocks noGrp="1" noChangeArrowheads="1"/>
          </p:cNvSpPr>
          <p:nvPr>
            <p:ph type="title" idx="4294967295"/>
          </p:nvPr>
        </p:nvSpPr>
        <p:spPr/>
        <p:txBody>
          <a:bodyPr/>
          <a:lstStyle/>
          <a:p>
            <a:pPr eaLnBrk="1" hangingPunct="1"/>
            <a:r>
              <a:rPr lang="tr-TR" b="1" smtClean="0"/>
              <a:t>3-Bedenlerini korumayı öğretin;</a:t>
            </a:r>
          </a:p>
        </p:txBody>
      </p:sp>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4"/>
          <p:cNvSpPr>
            <a:spLocks noGrp="1" noChangeArrowheads="1"/>
          </p:cNvSpPr>
          <p:nvPr>
            <p:ph type="title" idx="4294967295"/>
          </p:nvPr>
        </p:nvSpPr>
        <p:spPr/>
        <p:txBody>
          <a:bodyPr/>
          <a:lstStyle/>
          <a:p>
            <a:pPr eaLnBrk="1" hangingPunct="1">
              <a:defRPr/>
            </a:pPr>
            <a:r>
              <a:rPr lang="tr-TR" b="1" dirty="0" smtClean="0">
                <a:solidFill>
                  <a:schemeClr val="tx1">
                    <a:lumMod val="95000"/>
                    <a:lumOff val="5000"/>
                  </a:schemeClr>
                </a:solidFill>
              </a:rPr>
              <a:t>İyi Dokunma – Kötü Dokunma</a:t>
            </a:r>
          </a:p>
        </p:txBody>
      </p:sp>
      <p:sp>
        <p:nvSpPr>
          <p:cNvPr id="61443" name="Rectangle 5"/>
          <p:cNvSpPr>
            <a:spLocks noGrp="1" noChangeArrowheads="1"/>
          </p:cNvSpPr>
          <p:nvPr>
            <p:ph type="body" sz="half" idx="4294967295"/>
          </p:nvPr>
        </p:nvSpPr>
        <p:spPr>
          <a:xfrm>
            <a:off x="457200" y="1600200"/>
            <a:ext cx="4038600" cy="4525963"/>
          </a:xfrm>
        </p:spPr>
        <p:txBody>
          <a:bodyPr/>
          <a:lstStyle/>
          <a:p>
            <a:pPr eaLnBrk="1" hangingPunct="1">
              <a:lnSpc>
                <a:spcPct val="90000"/>
              </a:lnSpc>
            </a:pPr>
            <a:r>
              <a:rPr lang="tr-TR" sz="2800" smtClean="0"/>
              <a:t>Çocuğumuza, kimlerin kendisine dokunabileceğine, öpebileceğine ve sarılabileceğine kendisinin karar verme ve “hayır” deme hakkını vermeli, bu hakkının olduğunu bilmesini sağlamalıyız</a:t>
            </a:r>
          </a:p>
        </p:txBody>
      </p:sp>
      <p:sp>
        <p:nvSpPr>
          <p:cNvPr id="61444" name="Rectangle 6"/>
          <p:cNvSpPr>
            <a:spLocks noGrp="1" noChangeArrowheads="1"/>
          </p:cNvSpPr>
          <p:nvPr>
            <p:ph type="body" sz="half" idx="4294967295"/>
          </p:nvPr>
        </p:nvSpPr>
        <p:spPr>
          <a:xfrm>
            <a:off x="5003800" y="1700213"/>
            <a:ext cx="3683000" cy="4425950"/>
          </a:xfrm>
        </p:spPr>
        <p:txBody>
          <a:bodyPr/>
          <a:lstStyle/>
          <a:p>
            <a:pPr eaLnBrk="1" hangingPunct="1"/>
            <a:r>
              <a:rPr lang="tr-TR" sz="2800" smtClean="0"/>
              <a:t>Herhangi birinin uygunsuz bir şekilde dokunması halinde yapabileceklerini öğretmeliyiz. </a:t>
            </a:r>
          </a:p>
        </p:txBody>
      </p:sp>
      <p:pic>
        <p:nvPicPr>
          <p:cNvPr id="61445" name="3 Resim" descr="slide0001_image004.jpg"/>
          <p:cNvPicPr>
            <a:picLocks noChangeAspect="1"/>
          </p:cNvPicPr>
          <p:nvPr/>
        </p:nvPicPr>
        <p:blipFill>
          <a:blip r:embed="rId2"/>
          <a:srcRect b="19118"/>
          <a:stretch>
            <a:fillRect/>
          </a:stretch>
        </p:blipFill>
        <p:spPr bwMode="auto">
          <a:xfrm rot="10413856" flipV="1">
            <a:off x="6940550" y="5068888"/>
            <a:ext cx="2136775" cy="1311275"/>
          </a:xfrm>
          <a:prstGeom prst="rect">
            <a:avLst/>
          </a:prstGeom>
          <a:noFill/>
          <a:ln w="9525">
            <a:noFill/>
            <a:miter lim="800000"/>
            <a:headEnd/>
            <a:tailEnd/>
          </a:ln>
        </p:spPr>
      </p:pic>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tr-TR" b="1" smtClean="0"/>
              <a:t>Duygusal ihmal nedir?</a:t>
            </a:r>
          </a:p>
        </p:txBody>
      </p:sp>
      <p:sp>
        <p:nvSpPr>
          <p:cNvPr id="7171" name="Rectangle 3"/>
          <p:cNvSpPr>
            <a:spLocks noGrp="1" noChangeArrowheads="1"/>
          </p:cNvSpPr>
          <p:nvPr>
            <p:ph type="body" idx="1"/>
          </p:nvPr>
        </p:nvSpPr>
        <p:spPr>
          <a:xfrm>
            <a:off x="468313" y="1628775"/>
            <a:ext cx="8207375" cy="4679950"/>
          </a:xfrm>
        </p:spPr>
        <p:txBody>
          <a:bodyPr/>
          <a:lstStyle/>
          <a:p>
            <a:pPr eaLnBrk="1" hangingPunct="1"/>
            <a:r>
              <a:rPr lang="tr-TR" smtClean="0"/>
              <a:t>Çocuğa yetersiz ilgi ve şefkat göstermek</a:t>
            </a:r>
          </a:p>
          <a:p>
            <a:pPr eaLnBrk="1" hangingPunct="1"/>
            <a:r>
              <a:rPr lang="tr-TR" smtClean="0"/>
              <a:t>Çocuğun aile içinde şiddet ve kötü muameleye şahit olmasına izin vermek</a:t>
            </a:r>
          </a:p>
          <a:p>
            <a:pPr eaLnBrk="1" hangingPunct="1"/>
            <a:r>
              <a:rPr lang="tr-TR" smtClean="0"/>
              <a:t>Çocuğun alkol,uyuşturucu kullanmasına izin vermek.</a:t>
            </a:r>
          </a:p>
          <a:p>
            <a:pPr eaLnBrk="1" hangingPunct="1"/>
            <a:r>
              <a:rPr lang="tr-TR" smtClean="0"/>
              <a:t>Çocuğun suç işleme,saldırganlık gibi uyumsuz davranışlarına destek olmak  ya da bu davranışları görmezden gelmek.</a:t>
            </a:r>
          </a:p>
        </p:txBody>
      </p:sp>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6" name="Picture 5" descr="C:\Users\user\Desktop\ci resimler\i (20).jpg"/>
          <p:cNvPicPr>
            <a:picLocks noChangeAspect="1" noChangeArrowheads="1"/>
          </p:cNvPicPr>
          <p:nvPr/>
        </p:nvPicPr>
        <p:blipFill>
          <a:blip r:embed="rId2"/>
          <a:srcRect/>
          <a:stretch>
            <a:fillRect/>
          </a:stretch>
        </p:blipFill>
        <p:spPr bwMode="auto">
          <a:xfrm>
            <a:off x="571500" y="500063"/>
            <a:ext cx="2447925" cy="1857375"/>
          </a:xfrm>
          <a:prstGeom prst="rect">
            <a:avLst/>
          </a:prstGeom>
          <a:noFill/>
          <a:ln w="9525">
            <a:noFill/>
            <a:miter lim="800000"/>
            <a:headEnd/>
            <a:tailEnd/>
          </a:ln>
        </p:spPr>
      </p:pic>
      <p:sp>
        <p:nvSpPr>
          <p:cNvPr id="62467" name="Rectangle 2"/>
          <p:cNvSpPr>
            <a:spLocks noGrp="1" noChangeArrowheads="1"/>
          </p:cNvSpPr>
          <p:nvPr>
            <p:ph type="title" idx="4294967295"/>
          </p:nvPr>
        </p:nvSpPr>
        <p:spPr>
          <a:xfrm>
            <a:off x="2428875" y="785813"/>
            <a:ext cx="6257925" cy="1143000"/>
          </a:xfrm>
        </p:spPr>
        <p:txBody>
          <a:bodyPr/>
          <a:lstStyle/>
          <a:p>
            <a:pPr eaLnBrk="1" hangingPunct="1"/>
            <a:r>
              <a:rPr lang="tr-TR" b="1" smtClean="0"/>
              <a:t>İyi Dokunma</a:t>
            </a:r>
          </a:p>
        </p:txBody>
      </p:sp>
      <p:sp>
        <p:nvSpPr>
          <p:cNvPr id="62468" name="Rectangle 3"/>
          <p:cNvSpPr>
            <a:spLocks noGrp="1" noChangeArrowheads="1"/>
          </p:cNvSpPr>
          <p:nvPr>
            <p:ph type="body" idx="4294967295"/>
          </p:nvPr>
        </p:nvSpPr>
        <p:spPr>
          <a:xfrm>
            <a:off x="457200" y="2286000"/>
            <a:ext cx="8229600" cy="3840163"/>
          </a:xfrm>
        </p:spPr>
        <p:txBody>
          <a:bodyPr/>
          <a:lstStyle/>
          <a:p>
            <a:pPr eaLnBrk="1" hangingPunct="1"/>
            <a:r>
              <a:rPr lang="tr-TR" sz="2800" smtClean="0"/>
              <a:t>Sevdiğin kişilerin sarılması ve öpmesi güzel bir şeydir</a:t>
            </a:r>
          </a:p>
          <a:p>
            <a:pPr lvl="1" eaLnBrk="1" hangingPunct="1"/>
            <a:r>
              <a:rPr lang="tr-TR" smtClean="0"/>
              <a:t>Uyandığında annenin sana sarılması ve öpmesi</a:t>
            </a:r>
          </a:p>
          <a:p>
            <a:pPr lvl="1" eaLnBrk="1" hangingPunct="1"/>
            <a:r>
              <a:rPr lang="tr-TR" smtClean="0"/>
              <a:t>Babanın iyi geceler dilemek için sarılması ve öpmesi</a:t>
            </a:r>
          </a:p>
          <a:p>
            <a:pPr lvl="1" eaLnBrk="1" hangingPunct="1"/>
            <a:r>
              <a:rPr lang="tr-TR" smtClean="0"/>
              <a:t>Anneanne ve dedenin ziyarete geldiklerinde herkesin birbirini kucaklaması ve öpmesi</a:t>
            </a:r>
          </a:p>
        </p:txBody>
      </p:sp>
      <p:pic>
        <p:nvPicPr>
          <p:cNvPr id="62469" name="3 Resim" descr="slide0001_image004.jpg"/>
          <p:cNvPicPr>
            <a:picLocks noChangeAspect="1"/>
          </p:cNvPicPr>
          <p:nvPr/>
        </p:nvPicPr>
        <p:blipFill>
          <a:blip r:embed="rId3"/>
          <a:srcRect b="19118"/>
          <a:stretch>
            <a:fillRect/>
          </a:stretch>
        </p:blipFill>
        <p:spPr bwMode="auto">
          <a:xfrm rot="10413856" flipV="1">
            <a:off x="6940550" y="5068888"/>
            <a:ext cx="2136775" cy="1311275"/>
          </a:xfrm>
          <a:prstGeom prst="rect">
            <a:avLst/>
          </a:prstGeom>
          <a:noFill/>
          <a:ln w="9525">
            <a:noFill/>
            <a:miter lim="800000"/>
            <a:headEnd/>
            <a:tailEnd/>
          </a:ln>
        </p:spPr>
      </p:pic>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5" descr="C:\Users\user\Desktop\ci resimler\i (38).jpg"/>
          <p:cNvPicPr>
            <a:picLocks noChangeAspect="1" noChangeArrowheads="1"/>
          </p:cNvPicPr>
          <p:nvPr/>
        </p:nvPicPr>
        <p:blipFill>
          <a:blip r:embed="rId2"/>
          <a:srcRect/>
          <a:stretch>
            <a:fillRect/>
          </a:stretch>
        </p:blipFill>
        <p:spPr bwMode="auto">
          <a:xfrm>
            <a:off x="285750" y="357188"/>
            <a:ext cx="1143000" cy="2071687"/>
          </a:xfrm>
          <a:prstGeom prst="rect">
            <a:avLst/>
          </a:prstGeom>
          <a:noFill/>
          <a:ln w="9525">
            <a:noFill/>
            <a:miter lim="800000"/>
            <a:headEnd/>
            <a:tailEnd/>
          </a:ln>
        </p:spPr>
      </p:pic>
      <p:sp>
        <p:nvSpPr>
          <p:cNvPr id="63491" name="Rectangle 2"/>
          <p:cNvSpPr>
            <a:spLocks noGrp="1" noChangeArrowheads="1"/>
          </p:cNvSpPr>
          <p:nvPr>
            <p:ph type="title" idx="4294967295"/>
          </p:nvPr>
        </p:nvSpPr>
        <p:spPr/>
        <p:txBody>
          <a:bodyPr/>
          <a:lstStyle/>
          <a:p>
            <a:pPr eaLnBrk="1" hangingPunct="1"/>
            <a:r>
              <a:rPr lang="tr-TR" b="1" smtClean="0"/>
              <a:t>Kötü Dokunma</a:t>
            </a:r>
          </a:p>
        </p:txBody>
      </p:sp>
      <p:sp>
        <p:nvSpPr>
          <p:cNvPr id="63492" name="Rectangle 3"/>
          <p:cNvSpPr>
            <a:spLocks noGrp="1" noChangeArrowheads="1"/>
          </p:cNvSpPr>
          <p:nvPr>
            <p:ph type="body" idx="4294967295"/>
          </p:nvPr>
        </p:nvSpPr>
        <p:spPr>
          <a:xfrm>
            <a:off x="928688" y="1524000"/>
            <a:ext cx="7834312" cy="4525963"/>
          </a:xfrm>
        </p:spPr>
        <p:txBody>
          <a:bodyPr/>
          <a:lstStyle/>
          <a:p>
            <a:pPr eaLnBrk="1" hangingPunct="1">
              <a:lnSpc>
                <a:spcPct val="90000"/>
              </a:lnSpc>
            </a:pPr>
            <a:r>
              <a:rPr lang="tr-TR" sz="2800" smtClean="0"/>
              <a:t>Kendini rahatsız hissetmene neden olan dokunmalar genellikle kötü dokunmalardır.</a:t>
            </a:r>
          </a:p>
          <a:p>
            <a:pPr eaLnBrk="1" hangingPunct="1">
              <a:lnSpc>
                <a:spcPct val="90000"/>
              </a:lnSpc>
            </a:pPr>
            <a:r>
              <a:rPr lang="tr-TR" sz="2800" smtClean="0"/>
              <a:t>Birisi sana istemediğin bir şekilde dokunduğunda bunu gizlemek zorunda değilsin. </a:t>
            </a:r>
          </a:p>
          <a:p>
            <a:pPr eaLnBrk="1" hangingPunct="1">
              <a:lnSpc>
                <a:spcPct val="90000"/>
              </a:lnSpc>
            </a:pPr>
            <a:r>
              <a:rPr lang="tr-TR" sz="2800" smtClean="0"/>
              <a:t>Kendinin kötü olduğunu düşünme. Kötü olan sen değil, sana kötü bir şekilde dokunan kişidir.</a:t>
            </a:r>
          </a:p>
          <a:p>
            <a:pPr eaLnBrk="1" hangingPunct="1">
              <a:lnSpc>
                <a:spcPct val="90000"/>
              </a:lnSpc>
            </a:pPr>
            <a:r>
              <a:rPr lang="tr-TR" sz="2800" smtClean="0"/>
              <a:t>Bedenin sana aittir. Sen istemiyorsan kimse sana dokunmamalıdır. </a:t>
            </a:r>
          </a:p>
          <a:p>
            <a:pPr eaLnBrk="1" hangingPunct="1">
              <a:lnSpc>
                <a:spcPct val="90000"/>
              </a:lnSpc>
            </a:pPr>
            <a:r>
              <a:rPr lang="tr-TR" sz="2800" smtClean="0"/>
              <a:t>Kötü dokunmanın ne olduğunu bilmek ister misin?</a:t>
            </a:r>
          </a:p>
        </p:txBody>
      </p:sp>
      <p:pic>
        <p:nvPicPr>
          <p:cNvPr id="63493" name="3 Resim" descr="slide0001_image004.jpg"/>
          <p:cNvPicPr>
            <a:picLocks noChangeAspect="1"/>
          </p:cNvPicPr>
          <p:nvPr/>
        </p:nvPicPr>
        <p:blipFill>
          <a:blip r:embed="rId3"/>
          <a:srcRect b="19118"/>
          <a:stretch>
            <a:fillRect/>
          </a:stretch>
        </p:blipFill>
        <p:spPr bwMode="auto">
          <a:xfrm rot="10413856" flipV="1">
            <a:off x="6940550" y="5430838"/>
            <a:ext cx="2136775" cy="1311275"/>
          </a:xfrm>
          <a:prstGeom prst="rect">
            <a:avLst/>
          </a:prstGeom>
          <a:noFill/>
          <a:ln w="9525">
            <a:noFill/>
            <a:miter lim="800000"/>
            <a:headEnd/>
            <a:tailEnd/>
          </a:ln>
        </p:spPr>
      </p:pic>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5" descr="C:\Users\user\Desktop\ci resimler\i (36).jpg"/>
          <p:cNvPicPr>
            <a:picLocks noChangeAspect="1" noChangeArrowheads="1"/>
          </p:cNvPicPr>
          <p:nvPr/>
        </p:nvPicPr>
        <p:blipFill>
          <a:blip r:embed="rId2"/>
          <a:srcRect/>
          <a:stretch>
            <a:fillRect/>
          </a:stretch>
        </p:blipFill>
        <p:spPr bwMode="auto">
          <a:xfrm>
            <a:off x="357188" y="642938"/>
            <a:ext cx="1571625" cy="1571625"/>
          </a:xfrm>
          <a:prstGeom prst="rect">
            <a:avLst/>
          </a:prstGeom>
          <a:noFill/>
          <a:ln w="9525">
            <a:noFill/>
            <a:miter lim="800000"/>
            <a:headEnd/>
            <a:tailEnd/>
          </a:ln>
        </p:spPr>
      </p:pic>
      <p:sp>
        <p:nvSpPr>
          <p:cNvPr id="64515" name="Rectangle 2"/>
          <p:cNvSpPr>
            <a:spLocks noGrp="1" noChangeArrowheads="1"/>
          </p:cNvSpPr>
          <p:nvPr>
            <p:ph type="title" idx="4294967295"/>
          </p:nvPr>
        </p:nvSpPr>
        <p:spPr>
          <a:xfrm>
            <a:off x="457200" y="0"/>
            <a:ext cx="8229600" cy="1143000"/>
          </a:xfrm>
        </p:spPr>
        <p:txBody>
          <a:bodyPr/>
          <a:lstStyle/>
          <a:p>
            <a:pPr eaLnBrk="1" hangingPunct="1"/>
            <a:r>
              <a:rPr lang="tr-TR" b="1" smtClean="0"/>
              <a:t>Kötü Dokunma</a:t>
            </a:r>
          </a:p>
        </p:txBody>
      </p:sp>
      <p:sp>
        <p:nvSpPr>
          <p:cNvPr id="64516" name="Rectangle 3"/>
          <p:cNvSpPr>
            <a:spLocks noGrp="1" noChangeArrowheads="1"/>
          </p:cNvSpPr>
          <p:nvPr>
            <p:ph type="body" idx="4294967295"/>
          </p:nvPr>
        </p:nvSpPr>
        <p:spPr>
          <a:xfrm>
            <a:off x="1643063" y="990600"/>
            <a:ext cx="6967537" cy="4525963"/>
          </a:xfrm>
        </p:spPr>
        <p:txBody>
          <a:bodyPr/>
          <a:lstStyle/>
          <a:p>
            <a:pPr eaLnBrk="1" hangingPunct="1">
              <a:lnSpc>
                <a:spcPct val="90000"/>
              </a:lnSpc>
            </a:pPr>
            <a:r>
              <a:rPr lang="tr-TR" sz="2800" smtClean="0"/>
              <a:t>Canını acıtan dokunma kötü dokunmadır.</a:t>
            </a:r>
          </a:p>
          <a:p>
            <a:pPr eaLnBrk="1" hangingPunct="1">
              <a:lnSpc>
                <a:spcPct val="90000"/>
              </a:lnSpc>
            </a:pPr>
            <a:r>
              <a:rPr lang="tr-TR" sz="2800" smtClean="0"/>
              <a:t>Dokunulmasını istemediğin halde sana dokunulursa bu bir kötü dokunmadır.</a:t>
            </a:r>
          </a:p>
          <a:p>
            <a:pPr eaLnBrk="1" hangingPunct="1">
              <a:lnSpc>
                <a:spcPct val="90000"/>
              </a:lnSpc>
            </a:pPr>
            <a:r>
              <a:rPr lang="tr-TR" sz="2800" smtClean="0"/>
              <a:t>Dokunan kişi kendini rahatsız hissetmene neden oluyorsa, bu kötü bir dokunmadır.</a:t>
            </a:r>
          </a:p>
          <a:p>
            <a:pPr eaLnBrk="1" hangingPunct="1">
              <a:lnSpc>
                <a:spcPct val="90000"/>
              </a:lnSpc>
            </a:pPr>
            <a:r>
              <a:rPr lang="tr-TR" sz="2800" smtClean="0"/>
              <a:t>Dokunma seni korkutuyor ve sinirlendiriyorsa bu bir kötü dokunmadır.</a:t>
            </a:r>
          </a:p>
          <a:p>
            <a:pPr eaLnBrk="1" hangingPunct="1">
              <a:lnSpc>
                <a:spcPct val="90000"/>
              </a:lnSpc>
            </a:pPr>
            <a:r>
              <a:rPr lang="tr-TR" sz="2800" smtClean="0"/>
              <a:t>Dokunan kişi bunu hiç kimseye söylememeni istiyorsa bu bir kötü dokunmadır.</a:t>
            </a:r>
          </a:p>
          <a:p>
            <a:pPr eaLnBrk="1" hangingPunct="1">
              <a:lnSpc>
                <a:spcPct val="90000"/>
              </a:lnSpc>
            </a:pPr>
            <a:r>
              <a:rPr lang="tr-TR" sz="2800" smtClean="0"/>
              <a:t>Dokunan kişi bunu başkasına söylersen sana bir zarar vereceğini tehdidinde bulunuyorsa bu bir kötü dokunmadır.</a:t>
            </a:r>
          </a:p>
          <a:p>
            <a:pPr eaLnBrk="1" hangingPunct="1">
              <a:lnSpc>
                <a:spcPct val="90000"/>
              </a:lnSpc>
            </a:pPr>
            <a:endParaRPr lang="tr-TR" sz="2400" smtClean="0"/>
          </a:p>
        </p:txBody>
      </p:sp>
      <p:pic>
        <p:nvPicPr>
          <p:cNvPr id="64517" name="3 Resim" descr="slide0001_image004.jpg"/>
          <p:cNvPicPr>
            <a:picLocks noChangeAspect="1"/>
          </p:cNvPicPr>
          <p:nvPr/>
        </p:nvPicPr>
        <p:blipFill>
          <a:blip r:embed="rId3"/>
          <a:srcRect b="19118"/>
          <a:stretch>
            <a:fillRect/>
          </a:stretch>
        </p:blipFill>
        <p:spPr bwMode="auto">
          <a:xfrm rot="10413856" flipV="1">
            <a:off x="7418388" y="5715000"/>
            <a:ext cx="1674812" cy="1000125"/>
          </a:xfrm>
          <a:prstGeom prst="rect">
            <a:avLst/>
          </a:prstGeom>
          <a:noFill/>
          <a:ln w="9525">
            <a:noFill/>
            <a:miter lim="800000"/>
            <a:headEnd/>
            <a:tailEnd/>
          </a:ln>
        </p:spPr>
      </p:pic>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8" name="Picture 5" descr="C:\Users\user\Desktop\ci resimler\i (31).jpg"/>
          <p:cNvPicPr>
            <a:picLocks noChangeAspect="1" noChangeArrowheads="1"/>
          </p:cNvPicPr>
          <p:nvPr/>
        </p:nvPicPr>
        <p:blipFill>
          <a:blip r:embed="rId2"/>
          <a:srcRect/>
          <a:stretch>
            <a:fillRect/>
          </a:stretch>
        </p:blipFill>
        <p:spPr bwMode="auto">
          <a:xfrm>
            <a:off x="214313" y="285750"/>
            <a:ext cx="1704975" cy="2000250"/>
          </a:xfrm>
          <a:prstGeom prst="rect">
            <a:avLst/>
          </a:prstGeom>
          <a:noFill/>
          <a:ln w="9525">
            <a:noFill/>
            <a:miter lim="800000"/>
            <a:headEnd/>
            <a:tailEnd/>
          </a:ln>
        </p:spPr>
      </p:pic>
      <p:sp>
        <p:nvSpPr>
          <p:cNvPr id="65539" name="Rectangle 3"/>
          <p:cNvSpPr>
            <a:spLocks noGrp="1" noChangeArrowheads="1"/>
          </p:cNvSpPr>
          <p:nvPr>
            <p:ph type="body" idx="4294967295"/>
          </p:nvPr>
        </p:nvSpPr>
        <p:spPr>
          <a:xfrm>
            <a:off x="1714500" y="1447800"/>
            <a:ext cx="6500813" cy="4800600"/>
          </a:xfrm>
        </p:spPr>
        <p:txBody>
          <a:bodyPr/>
          <a:lstStyle/>
          <a:p>
            <a:pPr eaLnBrk="1" hangingPunct="1"/>
            <a:r>
              <a:rPr lang="tr-TR" sz="2800" smtClean="0"/>
              <a:t>“Böyle bir durum ne olursa olsun sizin suçunuz olamaz. Yapılan şey kısa bir süre insanda hoş duygular uyandırabilir. Bir an bundan hoşlansanız, hatta size söylenenleri bilmediğiniz bir nedenle yapsanız dahi BU SİZİ ASLA SUÇ ORTAĞI YAPMAZ. Çünkü SİZ ÇOCUKSUNUZ VE BÖYLE DURUMLARDA ASLA SUÇLU OLAMAZSINIZ. BUNUN DIŞINDA BAŞKA BİR GERÇEK YOKTUR” </a:t>
            </a:r>
            <a:endParaRPr lang="tr-TR" sz="2800" b="1" u="sng" smtClean="0"/>
          </a:p>
        </p:txBody>
      </p:sp>
      <p:sp>
        <p:nvSpPr>
          <p:cNvPr id="65540" name="Rectangle 2"/>
          <p:cNvSpPr txBox="1">
            <a:spLocks noChangeArrowheads="1"/>
          </p:cNvSpPr>
          <p:nvPr/>
        </p:nvSpPr>
        <p:spPr bwMode="auto">
          <a:xfrm>
            <a:off x="609600" y="427038"/>
            <a:ext cx="8229600" cy="182562"/>
          </a:xfrm>
          <a:prstGeom prst="rect">
            <a:avLst/>
          </a:prstGeom>
          <a:noFill/>
          <a:ln w="9525">
            <a:noFill/>
            <a:miter lim="800000"/>
            <a:headEnd/>
            <a:tailEnd/>
          </a:ln>
        </p:spPr>
        <p:txBody>
          <a:bodyPr anchor="ctr"/>
          <a:lstStyle/>
          <a:p>
            <a:pPr algn="ctr" eaLnBrk="0" hangingPunct="0"/>
            <a:r>
              <a:rPr lang="tr-TR" sz="4400" b="1">
                <a:solidFill>
                  <a:schemeClr val="tx2"/>
                </a:solidFill>
                <a:latin typeface="Calibri" pitchFamily="34" charset="0"/>
              </a:rPr>
              <a:t>Kötü Dokunma</a:t>
            </a:r>
          </a:p>
        </p:txBody>
      </p:sp>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transition>
    <p:wipe dir="d"/>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idx="4294967295"/>
          </p:nvPr>
        </p:nvSpPr>
        <p:spPr/>
        <p:txBody>
          <a:bodyPr/>
          <a:lstStyle/>
          <a:p>
            <a:pPr eaLnBrk="1" hangingPunct="1"/>
            <a:r>
              <a:rPr lang="tr-TR" b="1" smtClean="0"/>
              <a:t>4-’Hayır’ demeyi öğretin:</a:t>
            </a:r>
          </a:p>
        </p:txBody>
      </p:sp>
      <p:sp>
        <p:nvSpPr>
          <p:cNvPr id="66563" name="Rectangle 3"/>
          <p:cNvSpPr>
            <a:spLocks noGrp="1" noChangeArrowheads="1"/>
          </p:cNvSpPr>
          <p:nvPr>
            <p:ph type="body" idx="4294967295"/>
          </p:nvPr>
        </p:nvSpPr>
        <p:spPr>
          <a:xfrm>
            <a:off x="2000250" y="1714500"/>
            <a:ext cx="6686550" cy="2171700"/>
          </a:xfrm>
        </p:spPr>
        <p:txBody>
          <a:bodyPr/>
          <a:lstStyle/>
          <a:p>
            <a:pPr eaLnBrk="1" hangingPunct="1">
              <a:buFont typeface="Wingdings" pitchFamily="2" charset="2"/>
              <a:buNone/>
            </a:pPr>
            <a:r>
              <a:rPr lang="tr-TR" sz="2800" smtClean="0"/>
              <a:t>Çocuklara herhangi birisi onları incitmeye kalkarsa hayır demeleri gerektiğini söyleyin.</a:t>
            </a:r>
          </a:p>
          <a:p>
            <a:pPr lvl="1" eaLnBrk="1" hangingPunct="1">
              <a:lnSpc>
                <a:spcPct val="80000"/>
              </a:lnSpc>
              <a:buFontTx/>
              <a:buChar char="•"/>
            </a:pPr>
            <a:endParaRPr lang="tr-TR" smtClean="0">
              <a:cs typeface="Arial" charset="0"/>
            </a:endParaRPr>
          </a:p>
          <a:p>
            <a:pPr lvl="1" eaLnBrk="1" hangingPunct="1">
              <a:lnSpc>
                <a:spcPct val="80000"/>
              </a:lnSpc>
              <a:buFont typeface="Arial" charset="0"/>
              <a:buNone/>
            </a:pPr>
            <a:r>
              <a:rPr lang="tr-TR" sz="3200" u="sng" smtClean="0">
                <a:solidFill>
                  <a:srgbClr val="FF0000"/>
                </a:solidFill>
                <a:cs typeface="Arial" charset="0"/>
              </a:rPr>
              <a:t>Çünkü birçok çocuğa büyüklerin söylediklerine itaat etmeleri öğretilmiştir</a:t>
            </a:r>
            <a:r>
              <a:rPr lang="tr-TR" sz="3200" u="sng" smtClean="0">
                <a:solidFill>
                  <a:srgbClr val="FF0000"/>
                </a:solidFill>
              </a:rPr>
              <a:t>. </a:t>
            </a:r>
          </a:p>
        </p:txBody>
      </p:sp>
      <p:pic>
        <p:nvPicPr>
          <p:cNvPr id="66564" name="3 Resim" descr="slide0001_image004.jpg"/>
          <p:cNvPicPr>
            <a:picLocks noChangeAspect="1"/>
          </p:cNvPicPr>
          <p:nvPr/>
        </p:nvPicPr>
        <p:blipFill>
          <a:blip r:embed="rId2"/>
          <a:srcRect b="19118"/>
          <a:stretch>
            <a:fillRect/>
          </a:stretch>
        </p:blipFill>
        <p:spPr bwMode="auto">
          <a:xfrm rot="9365663" flipV="1">
            <a:off x="6940550" y="5068888"/>
            <a:ext cx="2136775" cy="1311275"/>
          </a:xfrm>
          <a:prstGeom prst="rect">
            <a:avLst/>
          </a:prstGeom>
          <a:noFill/>
          <a:ln w="9525">
            <a:noFill/>
            <a:miter lim="800000"/>
            <a:headEnd/>
            <a:tailEnd/>
          </a:ln>
        </p:spPr>
      </p:pic>
      <p:pic>
        <p:nvPicPr>
          <p:cNvPr id="66565" name="Picture 5" descr="C:\Users\user\Desktop\ci resimler\i (37).jpg"/>
          <p:cNvPicPr>
            <a:picLocks noChangeAspect="1" noChangeArrowheads="1"/>
          </p:cNvPicPr>
          <p:nvPr/>
        </p:nvPicPr>
        <p:blipFill>
          <a:blip r:embed="rId3"/>
          <a:srcRect/>
          <a:stretch>
            <a:fillRect/>
          </a:stretch>
        </p:blipFill>
        <p:spPr bwMode="auto">
          <a:xfrm>
            <a:off x="428625" y="3071813"/>
            <a:ext cx="1476375" cy="1428750"/>
          </a:xfrm>
          <a:prstGeom prst="rect">
            <a:avLst/>
          </a:prstGeom>
          <a:noFill/>
          <a:ln w="9525">
            <a:noFill/>
            <a:miter lim="800000"/>
            <a:headEnd/>
            <a:tailEnd/>
          </a:ln>
        </p:spPr>
      </p:pic>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3 Resim" descr="slide0001_image004.jpg"/>
          <p:cNvPicPr>
            <a:picLocks noChangeAspect="1"/>
          </p:cNvPicPr>
          <p:nvPr/>
        </p:nvPicPr>
        <p:blipFill>
          <a:blip r:embed="rId2"/>
          <a:srcRect b="19118"/>
          <a:stretch>
            <a:fillRect/>
          </a:stretch>
        </p:blipFill>
        <p:spPr bwMode="auto">
          <a:xfrm rot="9991377" flipV="1">
            <a:off x="7342188" y="5345113"/>
            <a:ext cx="1881187" cy="1311275"/>
          </a:xfrm>
          <a:prstGeom prst="rect">
            <a:avLst/>
          </a:prstGeom>
          <a:noFill/>
          <a:ln w="9525">
            <a:noFill/>
            <a:miter lim="800000"/>
            <a:headEnd/>
            <a:tailEnd/>
          </a:ln>
        </p:spPr>
      </p:pic>
      <p:sp>
        <p:nvSpPr>
          <p:cNvPr id="2" name="1 Başlık"/>
          <p:cNvSpPr>
            <a:spLocks noGrp="1"/>
          </p:cNvSpPr>
          <p:nvPr>
            <p:ph type="title" idx="4294967295"/>
          </p:nvPr>
        </p:nvSpPr>
        <p:spPr>
          <a:xfrm>
            <a:off x="457200" y="274638"/>
            <a:ext cx="8229600" cy="792162"/>
          </a:xfrm>
          <a:solidFill>
            <a:schemeClr val="bg1"/>
          </a:solidFill>
        </p:spPr>
        <p:style>
          <a:lnRef idx="3">
            <a:schemeClr val="lt1"/>
          </a:lnRef>
          <a:fillRef idx="1">
            <a:schemeClr val="dk1"/>
          </a:fillRef>
          <a:effectRef idx="1">
            <a:schemeClr val="dk1"/>
          </a:effectRef>
          <a:fontRef idx="minor">
            <a:schemeClr val="lt1"/>
          </a:fontRef>
        </p:style>
        <p:txBody>
          <a:bodyPr/>
          <a:lstStyle/>
          <a:p>
            <a:pPr eaLnBrk="1" hangingPunct="1">
              <a:defRPr/>
            </a:pPr>
            <a:r>
              <a:rPr lang="tr-TR" b="1" smtClean="0">
                <a:solidFill>
                  <a:schemeClr val="tx1"/>
                </a:solidFill>
              </a:rPr>
              <a:t>‘Hayır’ diyebilme yöntemleri</a:t>
            </a:r>
          </a:p>
        </p:txBody>
      </p:sp>
      <p:graphicFrame>
        <p:nvGraphicFramePr>
          <p:cNvPr id="5" name="Group 4"/>
          <p:cNvGraphicFramePr>
            <a:graphicFrameLocks noGrp="1"/>
          </p:cNvGraphicFramePr>
          <p:nvPr/>
        </p:nvGraphicFramePr>
        <p:xfrm>
          <a:off x="571500" y="1214438"/>
          <a:ext cx="8135938" cy="4679952"/>
        </p:xfrm>
        <a:graphic>
          <a:graphicData uri="http://schemas.openxmlformats.org/drawingml/2006/table">
            <a:tbl>
              <a:tblPr/>
              <a:tblGrid>
                <a:gridCol w="3252788"/>
                <a:gridCol w="4883150"/>
              </a:tblGrid>
              <a:tr h="777875">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tr-TR" sz="2000" b="0" i="0" u="none" strike="noStrike" cap="none" normalizeH="0" baseline="0" dirty="0" smtClean="0">
                          <a:ln>
                            <a:noFill/>
                          </a:ln>
                          <a:solidFill>
                            <a:schemeClr val="tx1"/>
                          </a:solidFill>
                          <a:effectLst/>
                          <a:latin typeface="Calibri" pitchFamily="34" charset="0"/>
                        </a:rPr>
                        <a:t>HAYIR</a:t>
                      </a:r>
                    </a:p>
                  </a:txBody>
                  <a:tcPr marL="91439" marR="91439"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tr-TR" sz="2000" b="0" i="0" u="none" strike="noStrike" cap="none" normalizeH="0" baseline="0" dirty="0" smtClean="0">
                          <a:ln>
                            <a:noFill/>
                          </a:ln>
                          <a:solidFill>
                            <a:schemeClr val="tx1"/>
                          </a:solidFill>
                          <a:effectLst/>
                          <a:latin typeface="Calibri" pitchFamily="34" charset="0"/>
                        </a:rPr>
                        <a:t>“Hayır”, “Hayır teşekkürler”</a:t>
                      </a:r>
                    </a:p>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tr-TR" sz="2000" b="0" i="0" u="none" strike="noStrike" cap="none" normalizeH="0" baseline="0" dirty="0" smtClean="0">
                          <a:ln>
                            <a:noFill/>
                          </a:ln>
                          <a:solidFill>
                            <a:schemeClr val="tx1"/>
                          </a:solidFill>
                          <a:effectLst/>
                          <a:latin typeface="Calibri" pitchFamily="34" charset="0"/>
                        </a:rPr>
                        <a:t>“Hayır olmaz”</a:t>
                      </a:r>
                    </a:p>
                  </a:txBody>
                  <a:tcPr marL="91439" marR="91439"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1863">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tr-TR" sz="2000" b="0" i="0" u="none" strike="noStrike" cap="none" normalizeH="0" baseline="0" smtClean="0">
                          <a:ln>
                            <a:noFill/>
                          </a:ln>
                          <a:solidFill>
                            <a:schemeClr val="tx1"/>
                          </a:solidFill>
                          <a:effectLst/>
                          <a:latin typeface="Calibri" pitchFamily="34" charset="0"/>
                        </a:rPr>
                        <a:t>MAZERET BİLDİRME</a:t>
                      </a:r>
                    </a:p>
                  </a:txBody>
                  <a:tcPr marL="91439" marR="91439"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tr-TR" sz="2000" b="0" i="0" u="none" strike="noStrike" cap="none" normalizeH="0" baseline="0" smtClean="0">
                          <a:ln>
                            <a:noFill/>
                          </a:ln>
                          <a:solidFill>
                            <a:schemeClr val="tx1"/>
                          </a:solidFill>
                          <a:effectLst/>
                          <a:latin typeface="Calibri" pitchFamily="34" charset="0"/>
                        </a:rPr>
                        <a:t>“Hayır teşekkürler, sigara dumanından çok rahatsız oluyorum, beni öksürtüyor.”</a:t>
                      </a:r>
                    </a:p>
                  </a:txBody>
                  <a:tcPr marL="91439" marR="91439"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5788">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tr-TR" sz="2000" b="0" i="0" u="none" strike="noStrike" cap="none" normalizeH="0" baseline="0" smtClean="0">
                          <a:ln>
                            <a:noFill/>
                          </a:ln>
                          <a:solidFill>
                            <a:schemeClr val="tx1"/>
                          </a:solidFill>
                          <a:effectLst/>
                          <a:latin typeface="Calibri" pitchFamily="34" charset="0"/>
                        </a:rPr>
                        <a:t>ATLATMA</a:t>
                      </a:r>
                    </a:p>
                  </a:txBody>
                  <a:tcPr marL="91439" marR="91439"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tr-TR" sz="2000" b="0" i="0" u="none" strike="noStrike" cap="none" normalizeH="0" baseline="0" smtClean="0">
                          <a:ln>
                            <a:noFill/>
                          </a:ln>
                          <a:solidFill>
                            <a:schemeClr val="tx1"/>
                          </a:solidFill>
                          <a:effectLst/>
                          <a:latin typeface="Calibri" pitchFamily="34" charset="0"/>
                        </a:rPr>
                        <a:t>“Hayır, teşekkürler, şimdi değil.”</a:t>
                      </a:r>
                    </a:p>
                  </a:txBody>
                  <a:tcPr marL="91439" marR="91439"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9613">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tr-TR" sz="2000" b="0" i="0" u="none" strike="noStrike" cap="none" normalizeH="0" baseline="0" dirty="0" smtClean="0">
                          <a:ln>
                            <a:noFill/>
                          </a:ln>
                          <a:solidFill>
                            <a:schemeClr val="tx1"/>
                          </a:solidFill>
                          <a:effectLst/>
                          <a:latin typeface="Calibri" pitchFamily="34" charset="0"/>
                        </a:rPr>
                        <a:t>KONUYU DEĞİŞTİRMEK</a:t>
                      </a:r>
                    </a:p>
                  </a:txBody>
                  <a:tcPr marL="91439" marR="91439"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tr-TR" sz="2000" b="0" i="0" u="none" strike="noStrike" cap="none" normalizeH="0" baseline="0" smtClean="0">
                          <a:ln>
                            <a:noFill/>
                          </a:ln>
                          <a:solidFill>
                            <a:schemeClr val="tx1"/>
                          </a:solidFill>
                          <a:effectLst/>
                          <a:latin typeface="Calibri" pitchFamily="34" charset="0"/>
                        </a:rPr>
                        <a:t>“Hayır teşekkürler, ben bir bardak su alabilir miyim?”</a:t>
                      </a:r>
                    </a:p>
                  </a:txBody>
                  <a:tcPr marL="91439" marR="91439"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4200">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tr-TR" sz="2000" b="0" i="0" u="none" strike="noStrike" cap="none" normalizeH="0" baseline="0" smtClean="0">
                          <a:ln>
                            <a:noFill/>
                          </a:ln>
                          <a:solidFill>
                            <a:schemeClr val="tx1"/>
                          </a:solidFill>
                          <a:effectLst/>
                          <a:latin typeface="Calibri" pitchFamily="34" charset="0"/>
                        </a:rPr>
                        <a:t>HAYIR TEKRARI</a:t>
                      </a:r>
                    </a:p>
                  </a:txBody>
                  <a:tcPr marL="91439" marR="91439"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tr-TR" sz="2000" b="0" i="0" u="none" strike="noStrike" cap="none" normalizeH="0" baseline="0" smtClean="0">
                          <a:ln>
                            <a:noFill/>
                          </a:ln>
                          <a:solidFill>
                            <a:schemeClr val="tx1"/>
                          </a:solidFill>
                          <a:effectLst/>
                          <a:latin typeface="Calibri" pitchFamily="34" charset="0"/>
                        </a:rPr>
                        <a:t>“Hayır içmiyorum. Hayır teşekkürler.”</a:t>
                      </a:r>
                    </a:p>
                  </a:txBody>
                  <a:tcPr marL="91439" marR="91439"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90613">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tr-TR" sz="2000" b="0" i="0" u="none" strike="noStrike" cap="none" normalizeH="0" baseline="0" smtClean="0">
                          <a:ln>
                            <a:noFill/>
                          </a:ln>
                          <a:solidFill>
                            <a:schemeClr val="tx1"/>
                          </a:solidFill>
                          <a:effectLst/>
                          <a:latin typeface="Calibri" pitchFamily="34" charset="0"/>
                        </a:rPr>
                        <a:t>YÜRÜYÜP GİTMEK/</a:t>
                      </a:r>
                    </a:p>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tr-TR" sz="2000" b="0" i="0" u="none" strike="noStrike" cap="none" normalizeH="0" baseline="0" smtClean="0">
                          <a:ln>
                            <a:noFill/>
                          </a:ln>
                          <a:solidFill>
                            <a:schemeClr val="tx1"/>
                          </a:solidFill>
                          <a:effectLst/>
                          <a:latin typeface="Calibri" pitchFamily="34" charset="0"/>
                        </a:rPr>
                        <a:t>ORTAMDAN SAKINMAK</a:t>
                      </a:r>
                    </a:p>
                  </a:txBody>
                  <a:tcPr marL="91439" marR="91439" marT="45714" marB="4571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tr-TR" sz="2000" b="0" i="0" u="none" strike="noStrike" cap="none" normalizeH="0" baseline="0" dirty="0" smtClean="0">
                          <a:ln>
                            <a:noFill/>
                          </a:ln>
                          <a:solidFill>
                            <a:schemeClr val="tx1"/>
                          </a:solidFill>
                          <a:effectLst/>
                          <a:latin typeface="Calibri" pitchFamily="34" charset="0"/>
                        </a:rPr>
                        <a:t>“Hayır” de ve ortamı terk et.</a:t>
                      </a:r>
                    </a:p>
                  </a:txBody>
                  <a:tcPr marL="91439" marR="91439" marT="45714" marB="4571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 name="Altbilgi Yer Tutucusu 2"/>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a:xfrm>
            <a:off x="609600" y="228600"/>
            <a:ext cx="8229600" cy="1143000"/>
          </a:xfrm>
        </p:spPr>
        <p:txBody>
          <a:bodyPr/>
          <a:lstStyle/>
          <a:p>
            <a:pPr eaLnBrk="1" hangingPunct="1"/>
            <a:r>
              <a:rPr lang="tr-TR" b="1" smtClean="0"/>
              <a:t>5-Yardım istemeyi öğretin:</a:t>
            </a:r>
          </a:p>
        </p:txBody>
      </p:sp>
      <p:sp>
        <p:nvSpPr>
          <p:cNvPr id="68611" name="Rectangle 3"/>
          <p:cNvSpPr>
            <a:spLocks noGrp="1" noChangeArrowheads="1"/>
          </p:cNvSpPr>
          <p:nvPr>
            <p:ph type="body" idx="4294967295"/>
          </p:nvPr>
        </p:nvSpPr>
        <p:spPr>
          <a:xfrm>
            <a:off x="457200" y="1371600"/>
            <a:ext cx="8229600" cy="3657600"/>
          </a:xfrm>
        </p:spPr>
        <p:txBody>
          <a:bodyPr/>
          <a:lstStyle/>
          <a:p>
            <a:pPr eaLnBrk="1" hangingPunct="1"/>
            <a:r>
              <a:rPr lang="tr-TR" sz="2800" smtClean="0"/>
              <a:t>Biri onlara kötü,rahatsız edici bir şey yaparsa arkadaşlarından ya da büyüklerinden yardım istemeyi öğretin.</a:t>
            </a:r>
            <a:r>
              <a:rPr lang="tr-TR" sz="2800" smtClean="0">
                <a:solidFill>
                  <a:srgbClr val="002060"/>
                </a:solidFill>
              </a:rPr>
              <a:t> </a:t>
            </a:r>
            <a:endParaRPr lang="tr-TR" sz="2800" smtClean="0"/>
          </a:p>
          <a:p>
            <a:pPr eaLnBrk="1" hangingPunct="1"/>
            <a:r>
              <a:rPr lang="tr-TR" sz="2800" smtClean="0"/>
              <a:t>Onlara sizinle her türlü sorunu paylaşabileceği inancını yerleştirin</a:t>
            </a:r>
          </a:p>
          <a:p>
            <a:pPr eaLnBrk="1" hangingPunct="1"/>
            <a:r>
              <a:rPr lang="tr-TR" sz="2800" smtClean="0"/>
              <a:t>Etkili aile içi iletişim işinizi kolaylaştıracaktır.</a:t>
            </a:r>
          </a:p>
          <a:p>
            <a:pPr eaLnBrk="1" hangingPunct="1"/>
            <a:endParaRPr lang="tr-TR" sz="2800" smtClean="0"/>
          </a:p>
          <a:p>
            <a:pPr eaLnBrk="1" hangingPunct="1">
              <a:buFont typeface="Wingdings" pitchFamily="2" charset="2"/>
              <a:buNone/>
            </a:pPr>
            <a:endParaRPr lang="tr-TR" sz="2000" smtClean="0"/>
          </a:p>
        </p:txBody>
      </p:sp>
      <p:pic>
        <p:nvPicPr>
          <p:cNvPr id="68612" name="3 Resim" descr="slide0001_image004.jpg"/>
          <p:cNvPicPr>
            <a:picLocks noChangeAspect="1"/>
          </p:cNvPicPr>
          <p:nvPr/>
        </p:nvPicPr>
        <p:blipFill>
          <a:blip r:embed="rId2"/>
          <a:srcRect b="19118"/>
          <a:stretch>
            <a:fillRect/>
          </a:stretch>
        </p:blipFill>
        <p:spPr bwMode="auto">
          <a:xfrm rot="9489665" flipV="1">
            <a:off x="6667500" y="5195888"/>
            <a:ext cx="2136775" cy="1311275"/>
          </a:xfrm>
          <a:prstGeom prst="rect">
            <a:avLst/>
          </a:prstGeom>
          <a:noFill/>
          <a:ln w="9525">
            <a:noFill/>
            <a:miter lim="800000"/>
            <a:headEnd/>
            <a:tailEnd/>
          </a:ln>
        </p:spPr>
      </p:pic>
      <p:pic>
        <p:nvPicPr>
          <p:cNvPr id="68613" name="Picture 5" descr="C:\Users\user\Desktop\ci resimler\i (16).jpg"/>
          <p:cNvPicPr>
            <a:picLocks noChangeAspect="1" noChangeArrowheads="1"/>
          </p:cNvPicPr>
          <p:nvPr/>
        </p:nvPicPr>
        <p:blipFill>
          <a:blip r:embed="rId3"/>
          <a:srcRect/>
          <a:stretch>
            <a:fillRect/>
          </a:stretch>
        </p:blipFill>
        <p:spPr bwMode="auto">
          <a:xfrm>
            <a:off x="785813" y="4572000"/>
            <a:ext cx="2928937" cy="1857375"/>
          </a:xfrm>
          <a:prstGeom prst="rect">
            <a:avLst/>
          </a:prstGeom>
          <a:noFill/>
          <a:ln w="9525">
            <a:noFill/>
            <a:miter lim="800000"/>
            <a:headEnd/>
            <a:tailEnd/>
          </a:ln>
        </p:spPr>
      </p:pic>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1 Başlık"/>
          <p:cNvSpPr>
            <a:spLocks noGrp="1"/>
          </p:cNvSpPr>
          <p:nvPr>
            <p:ph type="title" idx="4294967295"/>
          </p:nvPr>
        </p:nvSpPr>
        <p:spPr/>
        <p:txBody>
          <a:bodyPr/>
          <a:lstStyle/>
          <a:p>
            <a:pPr eaLnBrk="1" hangingPunct="1"/>
            <a:r>
              <a:rPr lang="tr-TR" b="1" smtClean="0"/>
              <a:t>5-Yardım istemeyi öğretin:</a:t>
            </a:r>
            <a:endParaRPr lang="tr-TR" smtClean="0"/>
          </a:p>
        </p:txBody>
      </p:sp>
      <p:sp>
        <p:nvSpPr>
          <p:cNvPr id="69635" name="2 İçerik Yer Tutucusu"/>
          <p:cNvSpPr>
            <a:spLocks noGrp="1"/>
          </p:cNvSpPr>
          <p:nvPr>
            <p:ph idx="4294967295"/>
          </p:nvPr>
        </p:nvSpPr>
        <p:spPr>
          <a:xfrm>
            <a:off x="2643188" y="1214438"/>
            <a:ext cx="6043612" cy="4911725"/>
          </a:xfrm>
        </p:spPr>
        <p:txBody>
          <a:bodyPr/>
          <a:lstStyle/>
          <a:p>
            <a:pPr eaLnBrk="1" hangingPunct="1"/>
            <a:r>
              <a:rPr lang="tr-TR" sz="2800" smtClean="0"/>
              <a:t>Ona doğru gelmeyen şeyleri size rahatlıkla söyleyebileceğini ifade edin.Bazen çocuklarımızın olayları abarttığını düşünürüz ne olursa </a:t>
            </a:r>
          </a:p>
          <a:p>
            <a:pPr eaLnBrk="1" hangingPunct="1">
              <a:buFont typeface="Arial" charset="0"/>
              <a:buNone/>
            </a:pPr>
            <a:r>
              <a:rPr lang="tr-TR" sz="2800" smtClean="0"/>
              <a:t>	olsun söylediklerini kulak ardı etmeyin.</a:t>
            </a:r>
          </a:p>
          <a:p>
            <a:pPr eaLnBrk="1" hangingPunct="1"/>
            <a:r>
              <a:rPr lang="tr-TR" sz="2800" smtClean="0"/>
              <a:t>Çocuğunuza inanın eğer yardım istiyorsa bunu geri çevirmeyin. Çocuklar bu konularda çok ender yalan söylerler. </a:t>
            </a:r>
          </a:p>
        </p:txBody>
      </p:sp>
      <p:pic>
        <p:nvPicPr>
          <p:cNvPr id="69636" name="3 Resim" descr="slide0001_image004.jpg"/>
          <p:cNvPicPr>
            <a:picLocks noChangeAspect="1"/>
          </p:cNvPicPr>
          <p:nvPr/>
        </p:nvPicPr>
        <p:blipFill>
          <a:blip r:embed="rId2"/>
          <a:srcRect b="19118"/>
          <a:stretch>
            <a:fillRect/>
          </a:stretch>
        </p:blipFill>
        <p:spPr bwMode="auto">
          <a:xfrm rot="9489665" flipV="1">
            <a:off x="6840538" y="5195888"/>
            <a:ext cx="2136775" cy="1311275"/>
          </a:xfrm>
          <a:prstGeom prst="rect">
            <a:avLst/>
          </a:prstGeom>
          <a:noFill/>
          <a:ln w="9525">
            <a:noFill/>
            <a:miter lim="800000"/>
            <a:headEnd/>
            <a:tailEnd/>
          </a:ln>
        </p:spPr>
      </p:pic>
      <p:pic>
        <p:nvPicPr>
          <p:cNvPr id="69637" name="Picture 8" descr="C:\Users\user\Desktop\ci resimler\i (54).jpg"/>
          <p:cNvPicPr>
            <a:picLocks noChangeAspect="1" noChangeArrowheads="1"/>
          </p:cNvPicPr>
          <p:nvPr/>
        </p:nvPicPr>
        <p:blipFill>
          <a:blip r:embed="rId3"/>
          <a:srcRect/>
          <a:stretch>
            <a:fillRect/>
          </a:stretch>
        </p:blipFill>
        <p:spPr bwMode="auto">
          <a:xfrm>
            <a:off x="285750" y="1928813"/>
            <a:ext cx="2143125" cy="2786062"/>
          </a:xfrm>
          <a:prstGeom prst="rect">
            <a:avLst/>
          </a:prstGeom>
          <a:noFill/>
          <a:ln w="9525">
            <a:noFill/>
            <a:miter lim="800000"/>
            <a:headEnd/>
            <a:tailEnd/>
          </a:ln>
        </p:spPr>
      </p:pic>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idx="4294967295"/>
          </p:nvPr>
        </p:nvSpPr>
        <p:spPr>
          <a:xfrm>
            <a:off x="228600" y="274638"/>
            <a:ext cx="8458200" cy="1143000"/>
          </a:xfrm>
        </p:spPr>
        <p:txBody>
          <a:bodyPr/>
          <a:lstStyle/>
          <a:p>
            <a:pPr eaLnBrk="1" hangingPunct="1"/>
            <a:r>
              <a:rPr lang="tr-TR" b="1" smtClean="0"/>
              <a:t>6-Her zaman sır saklanmayacağını öğretin</a:t>
            </a:r>
          </a:p>
        </p:txBody>
      </p:sp>
      <p:sp>
        <p:nvSpPr>
          <p:cNvPr id="70659" name="Rectangle 3"/>
          <p:cNvSpPr>
            <a:spLocks noGrp="1" noChangeArrowheads="1"/>
          </p:cNvSpPr>
          <p:nvPr>
            <p:ph type="body" idx="4294967295"/>
          </p:nvPr>
        </p:nvSpPr>
        <p:spPr>
          <a:xfrm>
            <a:off x="571500" y="2286000"/>
            <a:ext cx="8229600" cy="1676400"/>
          </a:xfrm>
        </p:spPr>
        <p:txBody>
          <a:bodyPr/>
          <a:lstStyle/>
          <a:p>
            <a:pPr eaLnBrk="1" hangingPunct="1">
              <a:buFont typeface="Wingdings" pitchFamily="2" charset="2"/>
              <a:buNone/>
            </a:pPr>
            <a:endParaRPr lang="tr-TR" sz="2800" smtClean="0"/>
          </a:p>
          <a:p>
            <a:pPr algn="ctr" eaLnBrk="1" hangingPunct="1">
              <a:buFont typeface="Wingdings" pitchFamily="2" charset="2"/>
              <a:buNone/>
            </a:pPr>
            <a:r>
              <a:rPr lang="tr-TR" sz="4000" smtClean="0"/>
              <a:t>Çocuklarınıza bazı sırların hiçbir zaman saklanmaması gerektiğini öğretin.</a:t>
            </a:r>
          </a:p>
        </p:txBody>
      </p:sp>
      <p:pic>
        <p:nvPicPr>
          <p:cNvPr id="70660" name="3 Resim" descr="slide0001_image004.jpg"/>
          <p:cNvPicPr>
            <a:picLocks noChangeAspect="1"/>
          </p:cNvPicPr>
          <p:nvPr/>
        </p:nvPicPr>
        <p:blipFill>
          <a:blip r:embed="rId2"/>
          <a:srcRect b="19118"/>
          <a:stretch>
            <a:fillRect/>
          </a:stretch>
        </p:blipFill>
        <p:spPr bwMode="auto">
          <a:xfrm rot="9059011" flipV="1">
            <a:off x="6613525" y="5110163"/>
            <a:ext cx="2136775" cy="1311275"/>
          </a:xfrm>
          <a:prstGeom prst="rect">
            <a:avLst/>
          </a:prstGeom>
          <a:noFill/>
          <a:ln w="9525">
            <a:noFill/>
            <a:miter lim="800000"/>
            <a:headEnd/>
            <a:tailEnd/>
          </a:ln>
        </p:spPr>
      </p:pic>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3 Resim" descr="slide0001_image004.jpg"/>
          <p:cNvPicPr>
            <a:picLocks noChangeAspect="1"/>
          </p:cNvPicPr>
          <p:nvPr/>
        </p:nvPicPr>
        <p:blipFill>
          <a:blip r:embed="rId2"/>
          <a:srcRect b="19118"/>
          <a:stretch>
            <a:fillRect/>
          </a:stretch>
        </p:blipFill>
        <p:spPr bwMode="auto">
          <a:xfrm rot="9489665" flipV="1">
            <a:off x="6837363" y="5422900"/>
            <a:ext cx="2139950" cy="1311275"/>
          </a:xfrm>
          <a:prstGeom prst="rect">
            <a:avLst/>
          </a:prstGeom>
          <a:noFill/>
          <a:ln w="9525">
            <a:noFill/>
            <a:miter lim="800000"/>
            <a:headEnd/>
            <a:tailEnd/>
          </a:ln>
        </p:spPr>
      </p:pic>
      <p:sp>
        <p:nvSpPr>
          <p:cNvPr id="71683" name="Rectangle 3"/>
          <p:cNvSpPr>
            <a:spLocks noGrp="1" noChangeArrowheads="1"/>
          </p:cNvSpPr>
          <p:nvPr>
            <p:ph type="body" idx="4294967295"/>
          </p:nvPr>
        </p:nvSpPr>
        <p:spPr>
          <a:xfrm>
            <a:off x="457200" y="1447800"/>
            <a:ext cx="8305800" cy="4800600"/>
          </a:xfrm>
        </p:spPr>
        <p:txBody>
          <a:bodyPr/>
          <a:lstStyle/>
          <a:p>
            <a:pPr eaLnBrk="1" hangingPunct="1">
              <a:lnSpc>
                <a:spcPct val="90000"/>
              </a:lnSpc>
            </a:pPr>
            <a:r>
              <a:rPr lang="tr-TR" sz="2800" smtClean="0"/>
              <a:t>Hiç kimsenin senin, özel yerlerine dokunmaya hakkı yoktur. Hiç kimsenin seni, kendi özel yerlerine dokundurtmaya  da hakkı yoktur. Birisinin senden özel yerlerine dokunmanı istemesi ya da seninkilere dokunması saklayacağın bir sır değildir. Anlatmama sözü vermiş olsan bile, anlatırsan başına çok kötü şeyler geleceği söylenmiş olsa bile, böyle bir şey olursa anlatmalısın. </a:t>
            </a:r>
          </a:p>
          <a:p>
            <a:pPr eaLnBrk="1" hangingPunct="1">
              <a:lnSpc>
                <a:spcPct val="90000"/>
              </a:lnSpc>
            </a:pPr>
            <a:r>
              <a:rPr lang="tr-TR" sz="2800" b="1" u="sng" smtClean="0"/>
              <a:t>Mutlaka söylemelisin. Sır saklaman gerektiği doğrudur. Ama bu saklanmaması gereken kötü bir sırdır.</a:t>
            </a:r>
          </a:p>
        </p:txBody>
      </p:sp>
      <p:sp>
        <p:nvSpPr>
          <p:cNvPr id="71684"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eaLnBrk="0" hangingPunct="0"/>
            <a:r>
              <a:rPr lang="tr-TR" sz="4400" b="1">
                <a:solidFill>
                  <a:schemeClr val="tx2"/>
                </a:solidFill>
                <a:latin typeface="Calibri" pitchFamily="34" charset="0"/>
              </a:rPr>
              <a:t>6-Her zaman sır saklanmayacağını öğretin</a:t>
            </a:r>
          </a:p>
        </p:txBody>
      </p:sp>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tr-TR" b="1" smtClean="0"/>
              <a:t>Bir çocuğun ihmal edildiğini nasıl anlarız?</a:t>
            </a:r>
          </a:p>
        </p:txBody>
      </p:sp>
      <p:sp>
        <p:nvSpPr>
          <p:cNvPr id="9219" name="Rectangle 3"/>
          <p:cNvSpPr>
            <a:spLocks noGrp="1" noChangeArrowheads="1"/>
          </p:cNvSpPr>
          <p:nvPr>
            <p:ph type="body" idx="1"/>
          </p:nvPr>
        </p:nvSpPr>
        <p:spPr/>
        <p:txBody>
          <a:bodyPr rtlCol="0">
            <a:normAutofit fontScale="92500" lnSpcReduction="10000"/>
          </a:bodyPr>
          <a:lstStyle/>
          <a:p>
            <a:pPr eaLnBrk="1" fontAlgn="auto" hangingPunct="1">
              <a:spcAft>
                <a:spcPts val="0"/>
              </a:spcAft>
              <a:buFont typeface="Arial" pitchFamily="34" charset="0"/>
              <a:buChar char="•"/>
              <a:defRPr/>
            </a:pPr>
            <a:r>
              <a:rPr lang="tr-TR" smtClean="0"/>
              <a:t>Okul devamsızlığı çok fazlaysa</a:t>
            </a:r>
          </a:p>
          <a:p>
            <a:pPr eaLnBrk="1" fontAlgn="auto" hangingPunct="1">
              <a:spcAft>
                <a:spcPts val="0"/>
              </a:spcAft>
              <a:buFont typeface="Arial" pitchFamily="34" charset="0"/>
              <a:buChar char="•"/>
              <a:defRPr/>
            </a:pPr>
            <a:r>
              <a:rPr lang="tr-TR" smtClean="0"/>
              <a:t>Sürekli pis giyiniyor ve kötü kokuyorsa</a:t>
            </a:r>
          </a:p>
          <a:p>
            <a:pPr eaLnBrk="1" fontAlgn="auto" hangingPunct="1">
              <a:spcAft>
                <a:spcPts val="0"/>
              </a:spcAft>
              <a:buFont typeface="Arial" pitchFamily="34" charset="0"/>
              <a:buChar char="•"/>
              <a:defRPr/>
            </a:pPr>
            <a:r>
              <a:rPr lang="tr-TR" smtClean="0"/>
              <a:t>Vücudu aşırı derecede zayıf düşmüşse</a:t>
            </a:r>
          </a:p>
          <a:p>
            <a:pPr eaLnBrk="1" fontAlgn="auto" hangingPunct="1">
              <a:spcAft>
                <a:spcPts val="0"/>
              </a:spcAft>
              <a:buFont typeface="Arial" pitchFamily="34" charset="0"/>
              <a:buChar char="•"/>
              <a:defRPr/>
            </a:pPr>
            <a:r>
              <a:rPr lang="tr-TR" smtClean="0"/>
              <a:t>Yemek veya para için dilencilik yapıyor veya çalışıyorsa</a:t>
            </a:r>
          </a:p>
          <a:p>
            <a:pPr eaLnBrk="1" fontAlgn="auto" hangingPunct="1">
              <a:spcAft>
                <a:spcPts val="0"/>
              </a:spcAft>
              <a:buFont typeface="Arial" pitchFamily="34" charset="0"/>
              <a:buChar char="•"/>
              <a:defRPr/>
            </a:pPr>
            <a:r>
              <a:rPr lang="tr-TR" smtClean="0"/>
              <a:t>Tıbbi destekten mahrumsa</a:t>
            </a:r>
          </a:p>
          <a:p>
            <a:pPr eaLnBrk="1" fontAlgn="auto" hangingPunct="1">
              <a:spcAft>
                <a:spcPts val="0"/>
              </a:spcAft>
              <a:buFont typeface="Arial" pitchFamily="34" charset="0"/>
              <a:buChar char="•"/>
              <a:defRPr/>
            </a:pPr>
            <a:r>
              <a:rPr lang="tr-TR" smtClean="0"/>
              <a:t>Madde kullanımı,kendine zarar verme gibi alışkanlıkları varsa çocuğun ihmale maruz kaldığını düşünebiliriz.</a:t>
            </a:r>
          </a:p>
        </p:txBody>
      </p:sp>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p:txBody>
          <a:bodyPr/>
          <a:lstStyle/>
          <a:p>
            <a:pPr eaLnBrk="1" hangingPunct="1"/>
            <a:r>
              <a:rPr lang="tr-TR" smtClean="0"/>
              <a:t>Bizler çocuklarımıza;</a:t>
            </a:r>
          </a:p>
        </p:txBody>
      </p:sp>
      <p:sp>
        <p:nvSpPr>
          <p:cNvPr id="45059" name="Rectangle 3"/>
          <p:cNvSpPr>
            <a:spLocks noGrp="1" noChangeArrowheads="1"/>
          </p:cNvSpPr>
          <p:nvPr>
            <p:ph type="body" idx="4294967295"/>
          </p:nvPr>
        </p:nvSpPr>
        <p:spPr>
          <a:xfrm>
            <a:off x="457200" y="1447800"/>
            <a:ext cx="8229600" cy="4525963"/>
          </a:xfrm>
        </p:spPr>
        <p:txBody>
          <a:bodyPr/>
          <a:lstStyle/>
          <a:p>
            <a:pPr eaLnBrk="1" hangingPunct="1">
              <a:lnSpc>
                <a:spcPct val="80000"/>
              </a:lnSpc>
            </a:pPr>
            <a:r>
              <a:rPr lang="tr-TR" sz="2800" smtClean="0"/>
              <a:t>İyi dokunma ile kötü dokunmayı ayırt etmeyi</a:t>
            </a:r>
          </a:p>
          <a:p>
            <a:pPr eaLnBrk="1" hangingPunct="1">
              <a:lnSpc>
                <a:spcPct val="80000"/>
              </a:lnSpc>
            </a:pPr>
            <a:r>
              <a:rPr lang="tr-TR" sz="2800" smtClean="0"/>
              <a:t>İstemediği bir durumda “HAYIR” diyebilmeyi</a:t>
            </a:r>
          </a:p>
          <a:p>
            <a:pPr eaLnBrk="1" hangingPunct="1">
              <a:lnSpc>
                <a:spcPct val="80000"/>
              </a:lnSpc>
            </a:pPr>
            <a:r>
              <a:rPr lang="tr-TR" sz="2800" smtClean="0"/>
              <a:t>Kişisel alanlarını bilmeyi ve korumayı</a:t>
            </a:r>
          </a:p>
          <a:p>
            <a:pPr eaLnBrk="1" hangingPunct="1">
              <a:lnSpc>
                <a:spcPct val="80000"/>
              </a:lnSpc>
            </a:pPr>
            <a:r>
              <a:rPr lang="tr-TR" sz="2800" smtClean="0"/>
              <a:t>Kendilerinin suçu olmadığını</a:t>
            </a:r>
          </a:p>
          <a:p>
            <a:pPr eaLnBrk="1" hangingPunct="1">
              <a:lnSpc>
                <a:spcPct val="80000"/>
              </a:lnSpc>
            </a:pPr>
            <a:r>
              <a:rPr lang="tr-TR" sz="2800" smtClean="0"/>
              <a:t>Sorunlarla baş edebilmeyi </a:t>
            </a:r>
          </a:p>
          <a:p>
            <a:pPr eaLnBrk="1" hangingPunct="1">
              <a:lnSpc>
                <a:spcPct val="80000"/>
              </a:lnSpc>
            </a:pPr>
            <a:r>
              <a:rPr lang="tr-TR" sz="2800" smtClean="0"/>
              <a:t>Haklarını bilip savunabilmeyi</a:t>
            </a:r>
          </a:p>
          <a:p>
            <a:pPr eaLnBrk="1" hangingPunct="1">
              <a:lnSpc>
                <a:spcPct val="80000"/>
              </a:lnSpc>
            </a:pPr>
            <a:r>
              <a:rPr lang="tr-TR" sz="2800" smtClean="0"/>
              <a:t>Kendini ifade etmeyi</a:t>
            </a:r>
          </a:p>
          <a:p>
            <a:pPr eaLnBrk="1" hangingPunct="1">
              <a:lnSpc>
                <a:spcPct val="80000"/>
              </a:lnSpc>
            </a:pPr>
            <a:r>
              <a:rPr lang="tr-TR" sz="2800" smtClean="0"/>
              <a:t>Kendine ilişkin olumlu ve güçlü yanlarını fark etmeyi </a:t>
            </a:r>
          </a:p>
          <a:p>
            <a:pPr eaLnBrk="1" hangingPunct="1">
              <a:lnSpc>
                <a:spcPct val="80000"/>
              </a:lnSpc>
            </a:pPr>
            <a:r>
              <a:rPr lang="tr-TR" sz="2800" smtClean="0"/>
              <a:t>Kendini güvende hissetmediğinde yardım alması gerektiğini öğretmeliyiz.</a:t>
            </a:r>
          </a:p>
          <a:p>
            <a:pPr eaLnBrk="1" hangingPunct="1">
              <a:lnSpc>
                <a:spcPct val="80000"/>
              </a:lnSpc>
            </a:pPr>
            <a:endParaRPr lang="tr-TR" sz="2800" smtClean="0"/>
          </a:p>
        </p:txBody>
      </p:sp>
      <p:pic>
        <p:nvPicPr>
          <p:cNvPr id="72708" name="3 Resim" descr="slide0001_image004.jpg"/>
          <p:cNvPicPr>
            <a:picLocks noChangeAspect="1"/>
          </p:cNvPicPr>
          <p:nvPr/>
        </p:nvPicPr>
        <p:blipFill>
          <a:blip r:embed="rId2"/>
          <a:srcRect b="19118"/>
          <a:stretch>
            <a:fillRect/>
          </a:stretch>
        </p:blipFill>
        <p:spPr bwMode="auto">
          <a:xfrm rot="9489665" flipV="1">
            <a:off x="6840538" y="5195888"/>
            <a:ext cx="2136775" cy="1311275"/>
          </a:xfrm>
          <a:prstGeom prst="rect">
            <a:avLst/>
          </a:prstGeom>
          <a:noFill/>
          <a:ln w="9525">
            <a:noFill/>
            <a:miter lim="800000"/>
            <a:headEnd/>
            <a:tailEnd/>
          </a:ln>
        </p:spPr>
      </p:pic>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fade">
                                      <p:cBhvr>
                                        <p:cTn id="7" dur="2000"/>
                                        <p:tgtEl>
                                          <p:spTgt spid="450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5059">
                                            <p:txEl>
                                              <p:pRg st="0" end="0"/>
                                            </p:txEl>
                                          </p:spTgt>
                                        </p:tgtEl>
                                        <p:attrNameLst>
                                          <p:attrName>style.visibility</p:attrName>
                                        </p:attrNameLst>
                                      </p:cBhvr>
                                      <p:to>
                                        <p:strVal val="visible"/>
                                      </p:to>
                                    </p:set>
                                    <p:animEffect transition="in" filter="fade">
                                      <p:cBhvr>
                                        <p:cTn id="12" dur="2000"/>
                                        <p:tgtEl>
                                          <p:spTgt spid="4505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5059">
                                            <p:txEl>
                                              <p:pRg st="1" end="1"/>
                                            </p:txEl>
                                          </p:spTgt>
                                        </p:tgtEl>
                                        <p:attrNameLst>
                                          <p:attrName>style.visibility</p:attrName>
                                        </p:attrNameLst>
                                      </p:cBhvr>
                                      <p:to>
                                        <p:strVal val="visible"/>
                                      </p:to>
                                    </p:set>
                                    <p:animEffect transition="in" filter="fade">
                                      <p:cBhvr>
                                        <p:cTn id="17" dur="2000"/>
                                        <p:tgtEl>
                                          <p:spTgt spid="4505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5059">
                                            <p:txEl>
                                              <p:pRg st="2" end="2"/>
                                            </p:txEl>
                                          </p:spTgt>
                                        </p:tgtEl>
                                        <p:attrNameLst>
                                          <p:attrName>style.visibility</p:attrName>
                                        </p:attrNameLst>
                                      </p:cBhvr>
                                      <p:to>
                                        <p:strVal val="visible"/>
                                      </p:to>
                                    </p:set>
                                    <p:animEffect transition="in" filter="fade">
                                      <p:cBhvr>
                                        <p:cTn id="22" dur="2000"/>
                                        <p:tgtEl>
                                          <p:spTgt spid="4505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5059">
                                            <p:txEl>
                                              <p:pRg st="3" end="3"/>
                                            </p:txEl>
                                          </p:spTgt>
                                        </p:tgtEl>
                                        <p:attrNameLst>
                                          <p:attrName>style.visibility</p:attrName>
                                        </p:attrNameLst>
                                      </p:cBhvr>
                                      <p:to>
                                        <p:strVal val="visible"/>
                                      </p:to>
                                    </p:set>
                                    <p:animEffect transition="in" filter="fade">
                                      <p:cBhvr>
                                        <p:cTn id="27" dur="2000"/>
                                        <p:tgtEl>
                                          <p:spTgt spid="4505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5059">
                                            <p:txEl>
                                              <p:pRg st="4" end="4"/>
                                            </p:txEl>
                                          </p:spTgt>
                                        </p:tgtEl>
                                        <p:attrNameLst>
                                          <p:attrName>style.visibility</p:attrName>
                                        </p:attrNameLst>
                                      </p:cBhvr>
                                      <p:to>
                                        <p:strVal val="visible"/>
                                      </p:to>
                                    </p:set>
                                    <p:animEffect transition="in" filter="fade">
                                      <p:cBhvr>
                                        <p:cTn id="32" dur="2000"/>
                                        <p:tgtEl>
                                          <p:spTgt spid="45059">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5059">
                                            <p:txEl>
                                              <p:pRg st="5" end="5"/>
                                            </p:txEl>
                                          </p:spTgt>
                                        </p:tgtEl>
                                        <p:attrNameLst>
                                          <p:attrName>style.visibility</p:attrName>
                                        </p:attrNameLst>
                                      </p:cBhvr>
                                      <p:to>
                                        <p:strVal val="visible"/>
                                      </p:to>
                                    </p:set>
                                    <p:animEffect transition="in" filter="fade">
                                      <p:cBhvr>
                                        <p:cTn id="37" dur="2000"/>
                                        <p:tgtEl>
                                          <p:spTgt spid="45059">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5059">
                                            <p:txEl>
                                              <p:pRg st="6" end="6"/>
                                            </p:txEl>
                                          </p:spTgt>
                                        </p:tgtEl>
                                        <p:attrNameLst>
                                          <p:attrName>style.visibility</p:attrName>
                                        </p:attrNameLst>
                                      </p:cBhvr>
                                      <p:to>
                                        <p:strVal val="visible"/>
                                      </p:to>
                                    </p:set>
                                    <p:animEffect transition="in" filter="fade">
                                      <p:cBhvr>
                                        <p:cTn id="42" dur="2000"/>
                                        <p:tgtEl>
                                          <p:spTgt spid="45059">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5059">
                                            <p:txEl>
                                              <p:pRg st="7" end="7"/>
                                            </p:txEl>
                                          </p:spTgt>
                                        </p:tgtEl>
                                        <p:attrNameLst>
                                          <p:attrName>style.visibility</p:attrName>
                                        </p:attrNameLst>
                                      </p:cBhvr>
                                      <p:to>
                                        <p:strVal val="visible"/>
                                      </p:to>
                                    </p:set>
                                    <p:animEffect transition="in" filter="fade">
                                      <p:cBhvr>
                                        <p:cTn id="47" dur="2000"/>
                                        <p:tgtEl>
                                          <p:spTgt spid="45059">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5059">
                                            <p:txEl>
                                              <p:pRg st="8" end="8"/>
                                            </p:txEl>
                                          </p:spTgt>
                                        </p:tgtEl>
                                        <p:attrNameLst>
                                          <p:attrName>style.visibility</p:attrName>
                                        </p:attrNameLst>
                                      </p:cBhvr>
                                      <p:to>
                                        <p:strVal val="visible"/>
                                      </p:to>
                                    </p:set>
                                    <p:animEffect transition="in" filter="fade">
                                      <p:cBhvr>
                                        <p:cTn id="52" dur="2000"/>
                                        <p:tgtEl>
                                          <p:spTgt spid="4505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59"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4"/>
          <p:cNvSpPr>
            <a:spLocks noGrp="1" noChangeArrowheads="1"/>
          </p:cNvSpPr>
          <p:nvPr>
            <p:ph type="title" idx="4294967295"/>
          </p:nvPr>
        </p:nvSpPr>
        <p:spPr/>
        <p:txBody>
          <a:bodyPr/>
          <a:lstStyle/>
          <a:p>
            <a:pPr eaLnBrk="1" hangingPunct="1"/>
            <a:r>
              <a:rPr lang="tr-TR" sz="3600" b="1" smtClean="0"/>
              <a:t>Bu bilgileri çocuğa verirken çok dikkatli olmamız gerekmektedir.</a:t>
            </a:r>
          </a:p>
        </p:txBody>
      </p:sp>
      <p:sp>
        <p:nvSpPr>
          <p:cNvPr id="73731" name="Rectangle 5"/>
          <p:cNvSpPr>
            <a:spLocks noGrp="1" noChangeArrowheads="1"/>
          </p:cNvSpPr>
          <p:nvPr>
            <p:ph type="body" sz="half" idx="4294967295"/>
          </p:nvPr>
        </p:nvSpPr>
        <p:spPr>
          <a:xfrm>
            <a:off x="468313" y="2420938"/>
            <a:ext cx="8401050" cy="3224212"/>
          </a:xfrm>
        </p:spPr>
        <p:txBody>
          <a:bodyPr/>
          <a:lstStyle/>
          <a:p>
            <a:pPr eaLnBrk="1" hangingPunct="1"/>
            <a:r>
              <a:rPr lang="tr-TR" sz="3600" smtClean="0"/>
              <a:t>Çünkü panik havasında sıkça yapılan hatırlatmalarla  verilen bilgiler çocukları insanlardan korkan, her şeye şüpheyle bakan saplantılı kişilikler haline getirebilmektedir. </a:t>
            </a:r>
          </a:p>
        </p:txBody>
      </p:sp>
      <p:pic>
        <p:nvPicPr>
          <p:cNvPr id="73732" name="3 Resim" descr="slide0001_image004.jpg"/>
          <p:cNvPicPr>
            <a:picLocks noChangeAspect="1"/>
          </p:cNvPicPr>
          <p:nvPr/>
        </p:nvPicPr>
        <p:blipFill>
          <a:blip r:embed="rId2"/>
          <a:srcRect b="19118"/>
          <a:stretch>
            <a:fillRect/>
          </a:stretch>
        </p:blipFill>
        <p:spPr bwMode="auto">
          <a:xfrm rot="9489665" flipV="1">
            <a:off x="7096125" y="5351463"/>
            <a:ext cx="2136775" cy="1311275"/>
          </a:xfrm>
          <a:prstGeom prst="rect">
            <a:avLst/>
          </a:prstGeom>
          <a:noFill/>
          <a:ln w="9525">
            <a:noFill/>
            <a:miter lim="800000"/>
            <a:headEnd/>
            <a:tailEnd/>
          </a:ln>
        </p:spPr>
      </p:pic>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p:cNvSpPr>
          <p:nvPr>
            <p:ph type="title"/>
          </p:nvPr>
        </p:nvSpPr>
        <p:spPr/>
        <p:txBody>
          <a:bodyPr/>
          <a:lstStyle/>
          <a:p>
            <a:r>
              <a:rPr lang="tr-TR" sz="3200" b="1" smtClean="0">
                <a:solidFill>
                  <a:srgbClr val="0D0D0D"/>
                </a:solidFill>
              </a:rPr>
              <a:t>Çocukları bilgilendirirken aşağıdaki kaynaklardan yararlanabilirsiniz.</a:t>
            </a:r>
          </a:p>
        </p:txBody>
      </p:sp>
      <p:sp>
        <p:nvSpPr>
          <p:cNvPr id="74755" name="Rectangle 3"/>
          <p:cNvSpPr>
            <a:spLocks noGrp="1"/>
          </p:cNvSpPr>
          <p:nvPr>
            <p:ph type="body" idx="1"/>
          </p:nvPr>
        </p:nvSpPr>
        <p:spPr/>
        <p:txBody>
          <a:bodyPr/>
          <a:lstStyle/>
          <a:p>
            <a:pPr lvl="1" eaLnBrk="1" hangingPunct="1">
              <a:buFont typeface="Arial" charset="0"/>
              <a:buNone/>
            </a:pPr>
            <a:r>
              <a:rPr lang="tr-TR" smtClean="0">
                <a:solidFill>
                  <a:srgbClr val="0D0D0D"/>
                </a:solidFill>
              </a:rPr>
              <a:t>KAYNAKLAR:</a:t>
            </a:r>
          </a:p>
          <a:p>
            <a:pPr lvl="1" eaLnBrk="1" hangingPunct="1">
              <a:buFont typeface="Arial" charset="0"/>
              <a:buNone/>
            </a:pPr>
            <a:r>
              <a:rPr lang="tr-TR" smtClean="0">
                <a:solidFill>
                  <a:srgbClr val="0D0D0D"/>
                </a:solidFill>
              </a:rPr>
              <a:t>1-ÇOCUKLARA YÖNELİK CİNSEL TACİZ VE KORUYUCU EĞİTİM- Prof. Dr. Turan Akbaş/Prof. Dr. İsmail Sanberk (Karahan Kitabevi)</a:t>
            </a:r>
          </a:p>
          <a:p>
            <a:pPr lvl="1" eaLnBrk="1" hangingPunct="1">
              <a:buFont typeface="Arial" charset="0"/>
              <a:buNone/>
            </a:pPr>
            <a:r>
              <a:rPr lang="tr-TR" smtClean="0">
                <a:solidFill>
                  <a:srgbClr val="0D0D0D"/>
                </a:solidFill>
              </a:rPr>
              <a:t>2-BANA BİR ŞEYLER OLUYOR (Erkekler-Kızlar) – Alex Srith </a:t>
            </a:r>
          </a:p>
          <a:p>
            <a:pPr lvl="1" eaLnBrk="1" hangingPunct="1">
              <a:buFont typeface="Arial" charset="0"/>
              <a:buNone/>
            </a:pPr>
            <a:r>
              <a:rPr lang="tr-TR" smtClean="0">
                <a:solidFill>
                  <a:srgbClr val="0D0D0D"/>
                </a:solidFill>
              </a:rPr>
              <a:t>0-6 Yayıncılık    </a:t>
            </a:r>
          </a:p>
          <a:p>
            <a:pPr lvl="1" eaLnBrk="1" hangingPunct="1">
              <a:buFont typeface="Arial" charset="0"/>
              <a:buNone/>
            </a:pPr>
            <a:r>
              <a:rPr lang="tr-TR" smtClean="0">
                <a:solidFill>
                  <a:srgbClr val="0D0D0D"/>
                </a:solidFill>
              </a:rPr>
              <a:t>3- BANA NELER OLUYOR? – Peter Mayle   </a:t>
            </a:r>
          </a:p>
          <a:p>
            <a:pPr lvl="1" eaLnBrk="1" hangingPunct="1">
              <a:buFont typeface="Arial" charset="0"/>
              <a:buNone/>
            </a:pPr>
            <a:r>
              <a:rPr lang="tr-TR" smtClean="0">
                <a:solidFill>
                  <a:srgbClr val="0D0D0D"/>
                </a:solidFill>
              </a:rPr>
              <a:t>Sistem Yayıncılık</a:t>
            </a:r>
            <a:endParaRPr lang="tr-TR" smtClean="0"/>
          </a:p>
        </p:txBody>
      </p:sp>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8" name="3 Resim" descr="slide0001_image004.jpg"/>
          <p:cNvPicPr>
            <a:picLocks noChangeAspect="1"/>
          </p:cNvPicPr>
          <p:nvPr/>
        </p:nvPicPr>
        <p:blipFill>
          <a:blip r:embed="rId2"/>
          <a:srcRect b="19118"/>
          <a:stretch>
            <a:fillRect/>
          </a:stretch>
        </p:blipFill>
        <p:spPr bwMode="auto">
          <a:xfrm rot="9489665" flipV="1">
            <a:off x="7583488" y="5632450"/>
            <a:ext cx="1684337" cy="946150"/>
          </a:xfrm>
          <a:prstGeom prst="rect">
            <a:avLst/>
          </a:prstGeom>
          <a:noFill/>
          <a:ln w="9525">
            <a:noFill/>
            <a:miter lim="800000"/>
            <a:headEnd/>
            <a:tailEnd/>
          </a:ln>
        </p:spPr>
      </p:pic>
      <p:sp>
        <p:nvSpPr>
          <p:cNvPr id="75779" name="Rectangle 2"/>
          <p:cNvSpPr>
            <a:spLocks noGrp="1" noChangeArrowheads="1"/>
          </p:cNvSpPr>
          <p:nvPr>
            <p:ph type="title" idx="4294967295"/>
          </p:nvPr>
        </p:nvSpPr>
        <p:spPr/>
        <p:txBody>
          <a:bodyPr/>
          <a:lstStyle/>
          <a:p>
            <a:pPr eaLnBrk="1" hangingPunct="1"/>
            <a:r>
              <a:rPr lang="tr-TR" b="1" smtClean="0"/>
              <a:t>Cinsel İstismara uğrayanlara nasıl yardım edebilirsiniz? </a:t>
            </a:r>
          </a:p>
        </p:txBody>
      </p:sp>
      <p:sp>
        <p:nvSpPr>
          <p:cNvPr id="75780" name="4 İçerik Yer Tutucusu"/>
          <p:cNvSpPr>
            <a:spLocks noGrp="1"/>
          </p:cNvSpPr>
          <p:nvPr>
            <p:ph sz="half" idx="4294967295"/>
          </p:nvPr>
        </p:nvSpPr>
        <p:spPr>
          <a:xfrm>
            <a:off x="609600" y="1600200"/>
            <a:ext cx="8077200" cy="4525963"/>
          </a:xfrm>
        </p:spPr>
        <p:txBody>
          <a:bodyPr/>
          <a:lstStyle/>
          <a:p>
            <a:pPr eaLnBrk="1" hangingPunct="1">
              <a:lnSpc>
                <a:spcPct val="80000"/>
              </a:lnSpc>
            </a:pPr>
            <a:r>
              <a:rPr lang="tr-TR" sz="2800" smtClean="0"/>
              <a:t>Yapacağınız en iyi şey onu dinlemeye hazır olduğunuzu göstermeniz, </a:t>
            </a:r>
          </a:p>
          <a:p>
            <a:pPr eaLnBrk="1" hangingPunct="1">
              <a:lnSpc>
                <a:spcPct val="80000"/>
              </a:lnSpc>
            </a:pPr>
            <a:endParaRPr lang="tr-TR" sz="2800" smtClean="0"/>
          </a:p>
          <a:p>
            <a:pPr eaLnBrk="1" hangingPunct="1">
              <a:lnSpc>
                <a:spcPct val="80000"/>
              </a:lnSpc>
            </a:pPr>
            <a:r>
              <a:rPr lang="tr-TR" sz="2800" smtClean="0"/>
              <a:t>Onu dinleyerek inandığınızı, </a:t>
            </a:r>
          </a:p>
          <a:p>
            <a:pPr eaLnBrk="1" hangingPunct="1">
              <a:lnSpc>
                <a:spcPct val="80000"/>
              </a:lnSpc>
            </a:pPr>
            <a:endParaRPr lang="tr-TR" sz="2800" smtClean="0"/>
          </a:p>
          <a:p>
            <a:pPr eaLnBrk="1" hangingPunct="1">
              <a:lnSpc>
                <a:spcPct val="80000"/>
              </a:lnSpc>
            </a:pPr>
            <a:r>
              <a:rPr lang="tr-TR" sz="2800" smtClean="0"/>
              <a:t>Bunun onun suçu olmadığını, </a:t>
            </a:r>
          </a:p>
          <a:p>
            <a:pPr eaLnBrk="1" hangingPunct="1">
              <a:lnSpc>
                <a:spcPct val="80000"/>
              </a:lnSpc>
            </a:pPr>
            <a:endParaRPr lang="tr-TR" sz="2800" smtClean="0"/>
          </a:p>
          <a:p>
            <a:pPr eaLnBrk="1" hangingPunct="1">
              <a:lnSpc>
                <a:spcPct val="80000"/>
              </a:lnSpc>
            </a:pPr>
            <a:r>
              <a:rPr lang="tr-TR" sz="2800" smtClean="0"/>
              <a:t>Olanlardan dolayı üzüldüğünüzü, </a:t>
            </a:r>
          </a:p>
          <a:p>
            <a:pPr eaLnBrk="1" hangingPunct="1">
              <a:lnSpc>
                <a:spcPct val="80000"/>
              </a:lnSpc>
            </a:pPr>
            <a:endParaRPr lang="tr-TR" sz="2800" smtClean="0"/>
          </a:p>
          <a:p>
            <a:pPr eaLnBrk="1" hangingPunct="1">
              <a:lnSpc>
                <a:spcPct val="80000"/>
              </a:lnSpc>
            </a:pPr>
            <a:r>
              <a:rPr lang="tr-TR" sz="2800" smtClean="0"/>
              <a:t>Yardıma hazır olduğunuzu belirtmektir. </a:t>
            </a:r>
          </a:p>
          <a:p>
            <a:pPr eaLnBrk="1" hangingPunct="1">
              <a:lnSpc>
                <a:spcPct val="80000"/>
              </a:lnSpc>
            </a:pPr>
            <a:endParaRPr lang="tr-TR" sz="2800" smtClean="0">
              <a:solidFill>
                <a:schemeClr val="bg1"/>
              </a:solidFill>
            </a:endParaRPr>
          </a:p>
          <a:p>
            <a:endParaRPr lang="tr-TR" smtClean="0"/>
          </a:p>
        </p:txBody>
      </p:sp>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2" name="3 Resim" descr="slide0001_image004.jpg"/>
          <p:cNvPicPr>
            <a:picLocks noChangeAspect="1"/>
          </p:cNvPicPr>
          <p:nvPr/>
        </p:nvPicPr>
        <p:blipFill>
          <a:blip r:embed="rId2"/>
          <a:srcRect b="19118"/>
          <a:stretch>
            <a:fillRect/>
          </a:stretch>
        </p:blipFill>
        <p:spPr bwMode="auto">
          <a:xfrm rot="9222809" flipV="1">
            <a:off x="6929438" y="5245100"/>
            <a:ext cx="2049462" cy="1222375"/>
          </a:xfrm>
          <a:prstGeom prst="rect">
            <a:avLst/>
          </a:prstGeom>
          <a:noFill/>
          <a:ln w="9525">
            <a:noFill/>
            <a:miter lim="800000"/>
            <a:headEnd/>
            <a:tailEnd/>
          </a:ln>
        </p:spPr>
      </p:pic>
      <p:sp>
        <p:nvSpPr>
          <p:cNvPr id="76803" name="2 İçerik Yer Tutucusu"/>
          <p:cNvSpPr>
            <a:spLocks noGrp="1"/>
          </p:cNvSpPr>
          <p:nvPr>
            <p:ph idx="1"/>
          </p:nvPr>
        </p:nvSpPr>
        <p:spPr>
          <a:xfrm>
            <a:off x="457200" y="1752600"/>
            <a:ext cx="6635750" cy="4724400"/>
          </a:xfrm>
        </p:spPr>
        <p:txBody>
          <a:bodyPr/>
          <a:lstStyle/>
          <a:p>
            <a:r>
              <a:rPr lang="tr-TR" sz="2800" smtClean="0"/>
              <a:t>Cinsel istismar oluşmuşsa mutlaka önce ilgili kurumlara başvurulmalı  vücutta ve giysilerde hiçbir temizlik yapılmadan muayeneye gidilmelidir. </a:t>
            </a:r>
          </a:p>
          <a:p>
            <a:r>
              <a:rPr lang="tr-TR" sz="2800" smtClean="0"/>
              <a:t>Deliller için ilk 72 saat çok önemlidir.</a:t>
            </a:r>
          </a:p>
          <a:p>
            <a:r>
              <a:rPr lang="tr-TR" sz="2800" smtClean="0"/>
              <a:t>Banyo yapmak, giysileri değiştirmek gibi davranışlar saldırganın ve suçun belirlenmesinde yardımcı olabilecek ipucu ve kanıtların yok olmasına yol açabilir.</a:t>
            </a:r>
          </a:p>
        </p:txBody>
      </p:sp>
      <p:sp>
        <p:nvSpPr>
          <p:cNvPr id="76804"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r>
              <a:rPr lang="tr-TR" sz="4400" b="1">
                <a:solidFill>
                  <a:schemeClr val="tx2"/>
                </a:solidFill>
                <a:latin typeface="Calibri" pitchFamily="34" charset="0"/>
              </a:rPr>
              <a:t>Cinsel İstismara uğrayanlara nasıl yardım edebilirsiniz? </a:t>
            </a:r>
          </a:p>
        </p:txBody>
      </p:sp>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1 Başlık"/>
          <p:cNvSpPr>
            <a:spLocks noGrp="1"/>
          </p:cNvSpPr>
          <p:nvPr>
            <p:ph type="title"/>
          </p:nvPr>
        </p:nvSpPr>
        <p:spPr/>
        <p:txBody>
          <a:bodyPr/>
          <a:lstStyle/>
          <a:p>
            <a:r>
              <a:rPr lang="tr-TR" b="1" smtClean="0">
                <a:solidFill>
                  <a:schemeClr val="tx2"/>
                </a:solidFill>
              </a:rPr>
              <a:t>Cinsel İstismara uğrayanlara nasıl yardım edebilirsiniz? </a:t>
            </a:r>
            <a:endParaRPr lang="tr-TR" smtClean="0"/>
          </a:p>
        </p:txBody>
      </p:sp>
      <p:sp>
        <p:nvSpPr>
          <p:cNvPr id="77827" name="2 İçerik Yer Tutucusu"/>
          <p:cNvSpPr>
            <a:spLocks noGrp="1"/>
          </p:cNvSpPr>
          <p:nvPr>
            <p:ph idx="1"/>
          </p:nvPr>
        </p:nvSpPr>
        <p:spPr/>
        <p:txBody>
          <a:bodyPr/>
          <a:lstStyle/>
          <a:p>
            <a:pPr eaLnBrk="1" hangingPunct="1">
              <a:lnSpc>
                <a:spcPct val="80000"/>
              </a:lnSpc>
            </a:pPr>
            <a:endParaRPr lang="tr-TR" sz="2800" smtClean="0"/>
          </a:p>
          <a:p>
            <a:pPr eaLnBrk="1" hangingPunct="1">
              <a:lnSpc>
                <a:spcPct val="80000"/>
              </a:lnSpc>
            </a:pPr>
            <a:r>
              <a:rPr lang="tr-TR" sz="2800" smtClean="0"/>
              <a:t>Eğer çocuğunuz böyle bir duruma maruz kalmışsa mutlaka uzman yardımı alması için destek verin.Unutmayın bu onun suçu değil…</a:t>
            </a:r>
            <a:r>
              <a:rPr lang="tr-TR" sz="2800" smtClean="0">
                <a:solidFill>
                  <a:schemeClr val="bg1"/>
                </a:solidFill>
              </a:rPr>
              <a:t> </a:t>
            </a:r>
          </a:p>
          <a:p>
            <a:pPr eaLnBrk="1" hangingPunct="1">
              <a:lnSpc>
                <a:spcPct val="80000"/>
              </a:lnSpc>
            </a:pPr>
            <a:endParaRPr lang="tr-TR" sz="2800" smtClean="0">
              <a:solidFill>
                <a:schemeClr val="bg1"/>
              </a:solidFill>
            </a:endParaRPr>
          </a:p>
          <a:p>
            <a:pPr marL="342900" lvl="1" indent="-342900" eaLnBrk="1" hangingPunct="1">
              <a:lnSpc>
                <a:spcPct val="80000"/>
              </a:lnSpc>
              <a:buFont typeface="Arial" charset="0"/>
              <a:buChar char="•"/>
            </a:pPr>
            <a:r>
              <a:rPr lang="tr-TR" smtClean="0"/>
              <a:t>Anne ve babaların da  olay sonunda destek almaları gerekmektedir.</a:t>
            </a:r>
          </a:p>
          <a:p>
            <a:endParaRPr lang="tr-TR" smtClean="0"/>
          </a:p>
        </p:txBody>
      </p:sp>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3 Resim" descr="slide0001_image004.jpg"/>
          <p:cNvPicPr>
            <a:picLocks noChangeAspect="1"/>
          </p:cNvPicPr>
          <p:nvPr/>
        </p:nvPicPr>
        <p:blipFill>
          <a:blip r:embed="rId2"/>
          <a:srcRect b="19118"/>
          <a:stretch>
            <a:fillRect/>
          </a:stretch>
        </p:blipFill>
        <p:spPr bwMode="auto">
          <a:xfrm rot="9489665" flipV="1">
            <a:off x="6667500" y="5195888"/>
            <a:ext cx="2136775" cy="1311275"/>
          </a:xfrm>
          <a:prstGeom prst="rect">
            <a:avLst/>
          </a:prstGeom>
          <a:noFill/>
          <a:ln w="9525">
            <a:noFill/>
            <a:miter lim="800000"/>
            <a:headEnd/>
            <a:tailEnd/>
          </a:ln>
        </p:spPr>
      </p:pic>
      <p:sp>
        <p:nvSpPr>
          <p:cNvPr id="78851" name="Rectangle 3"/>
          <p:cNvSpPr>
            <a:spLocks noGrp="1" noChangeArrowheads="1"/>
          </p:cNvSpPr>
          <p:nvPr>
            <p:ph type="body" idx="4294967295"/>
          </p:nvPr>
        </p:nvSpPr>
        <p:spPr>
          <a:xfrm>
            <a:off x="457200" y="908050"/>
            <a:ext cx="8229600" cy="5222875"/>
          </a:xfrm>
        </p:spPr>
        <p:txBody>
          <a:bodyPr/>
          <a:lstStyle/>
          <a:p>
            <a:pPr eaLnBrk="1" hangingPunct="1"/>
            <a:r>
              <a:rPr lang="en-GB" b="1" i="1" smtClean="0"/>
              <a:t>Her vatandaş çocuğa karşı işlenmekte olan istismar suçunu bildirmekle yükümlüdür</a:t>
            </a:r>
            <a:r>
              <a:rPr lang="tr-TR" b="1" i="1" smtClean="0"/>
              <a:t>.</a:t>
            </a:r>
            <a:r>
              <a:rPr lang="en-GB" b="1" i="1" smtClean="0"/>
              <a:t> </a:t>
            </a:r>
          </a:p>
          <a:p>
            <a:pPr eaLnBrk="1" hangingPunct="1">
              <a:spcBef>
                <a:spcPts val="900"/>
              </a:spcBef>
              <a:buFont typeface="Wingdings" pitchFamily="2" charset="2"/>
              <a:buNone/>
            </a:pPr>
            <a:endParaRPr lang="tr-TR" b="1" i="1" smtClean="0">
              <a:solidFill>
                <a:srgbClr val="CC0000"/>
              </a:solidFill>
            </a:endParaRPr>
          </a:p>
          <a:p>
            <a:pPr eaLnBrk="1" hangingPunct="1">
              <a:spcBef>
                <a:spcPts val="900"/>
              </a:spcBef>
              <a:buSzPct val="85000"/>
              <a:buFont typeface="Wingdings" pitchFamily="2" charset="2"/>
              <a:buNone/>
            </a:pPr>
            <a:endParaRPr lang="en-GB" b="1" i="1" smtClean="0">
              <a:solidFill>
                <a:srgbClr val="CC0000"/>
              </a:solidFill>
            </a:endParaRPr>
          </a:p>
          <a:p>
            <a:pPr eaLnBrk="1" hangingPunct="1"/>
            <a:endParaRPr lang="tr-TR" smtClean="0">
              <a:latin typeface="Times New Roman" pitchFamily="18" charset="0"/>
            </a:endParaRPr>
          </a:p>
        </p:txBody>
      </p:sp>
      <p:pic>
        <p:nvPicPr>
          <p:cNvPr id="78852" name="Picture 5" descr="tel">
            <a:hlinkClick r:id="rId3"/>
          </p:cNvPr>
          <p:cNvPicPr>
            <a:picLocks noChangeAspect="1" noChangeArrowheads="1"/>
          </p:cNvPicPr>
          <p:nvPr/>
        </p:nvPicPr>
        <p:blipFill>
          <a:blip r:embed="rId4"/>
          <a:srcRect/>
          <a:stretch>
            <a:fillRect/>
          </a:stretch>
        </p:blipFill>
        <p:spPr bwMode="auto">
          <a:xfrm>
            <a:off x="2000250" y="2643188"/>
            <a:ext cx="4392613" cy="2863850"/>
          </a:xfrm>
          <a:prstGeom prst="rect">
            <a:avLst/>
          </a:prstGeom>
          <a:noFill/>
          <a:ln w="9525">
            <a:noFill/>
            <a:miter lim="800000"/>
            <a:headEnd/>
            <a:tailEnd/>
          </a:ln>
        </p:spPr>
      </p:pic>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4" name="3 Resim" descr="slide0001_image004.jpg"/>
          <p:cNvPicPr>
            <a:picLocks noChangeAspect="1"/>
          </p:cNvPicPr>
          <p:nvPr/>
        </p:nvPicPr>
        <p:blipFill>
          <a:blip r:embed="rId2"/>
          <a:srcRect b="19118"/>
          <a:stretch>
            <a:fillRect/>
          </a:stretch>
        </p:blipFill>
        <p:spPr bwMode="auto">
          <a:xfrm rot="9489665" flipV="1">
            <a:off x="7253288" y="5195888"/>
            <a:ext cx="2136775" cy="1311275"/>
          </a:xfrm>
          <a:prstGeom prst="rect">
            <a:avLst/>
          </a:prstGeom>
          <a:noFill/>
          <a:ln w="9525">
            <a:noFill/>
            <a:miter lim="800000"/>
            <a:headEnd/>
            <a:tailEnd/>
          </a:ln>
        </p:spPr>
      </p:pic>
      <p:sp>
        <p:nvSpPr>
          <p:cNvPr id="79875" name="Rectangle 2"/>
          <p:cNvSpPr>
            <a:spLocks noGrp="1" noChangeArrowheads="1"/>
          </p:cNvSpPr>
          <p:nvPr>
            <p:ph type="title" idx="4294967295"/>
          </p:nvPr>
        </p:nvSpPr>
        <p:spPr>
          <a:xfrm>
            <a:off x="611188" y="765175"/>
            <a:ext cx="7999412" cy="674688"/>
          </a:xfrm>
        </p:spPr>
        <p:txBody>
          <a:bodyPr/>
          <a:lstStyle/>
          <a:p>
            <a:pPr eaLnBrk="1" hangingPunct="1"/>
            <a:r>
              <a:rPr lang="tr-TR" b="1" smtClean="0">
                <a:hlinkClick r:id="rId3"/>
              </a:rPr>
              <a:t>TCK Madde 96</a:t>
            </a:r>
            <a:endParaRPr lang="tr-TR" b="1" smtClean="0"/>
          </a:p>
        </p:txBody>
      </p:sp>
      <p:sp>
        <p:nvSpPr>
          <p:cNvPr id="79876" name="Rectangle 3"/>
          <p:cNvSpPr>
            <a:spLocks noGrp="1" noChangeArrowheads="1"/>
          </p:cNvSpPr>
          <p:nvPr>
            <p:ph type="body" idx="4294967295"/>
          </p:nvPr>
        </p:nvSpPr>
        <p:spPr/>
        <p:txBody>
          <a:bodyPr/>
          <a:lstStyle/>
          <a:p>
            <a:pPr eaLnBrk="1" hangingPunct="1">
              <a:lnSpc>
                <a:spcPct val="90000"/>
              </a:lnSpc>
            </a:pPr>
            <a:r>
              <a:rPr lang="tr-TR" sz="2800" smtClean="0"/>
              <a:t>Madde 96- (1) Bir kimsenin eziyet çekmesine yol açacak davranışları gerçekleştiren kişi hakkında iki yıldan beş yıla kadar hapis cezasına hükmolunur.</a:t>
            </a:r>
          </a:p>
          <a:p>
            <a:pPr eaLnBrk="1" hangingPunct="1">
              <a:lnSpc>
                <a:spcPct val="90000"/>
              </a:lnSpc>
            </a:pPr>
            <a:r>
              <a:rPr lang="tr-TR" sz="2800" smtClean="0"/>
              <a:t>(2) Yukarıdaki fıkra kapsamına giren fiillerin;</a:t>
            </a:r>
          </a:p>
          <a:p>
            <a:pPr eaLnBrk="1" hangingPunct="1">
              <a:lnSpc>
                <a:spcPct val="90000"/>
              </a:lnSpc>
            </a:pPr>
            <a:r>
              <a:rPr lang="tr-TR" sz="2800" smtClean="0"/>
              <a:t>a) Çocuğa, beden veya ruh bakımından kendisini savunamayacak durumda bulunan kişiye ya da gebe kadına karşı,</a:t>
            </a:r>
          </a:p>
          <a:p>
            <a:pPr eaLnBrk="1" hangingPunct="1">
              <a:lnSpc>
                <a:spcPct val="90000"/>
              </a:lnSpc>
            </a:pPr>
            <a:r>
              <a:rPr lang="tr-TR" sz="2800" smtClean="0"/>
              <a:t>b) Üstsoy veya altsoya, babalık veya analığa ya da eşe karşı,</a:t>
            </a:r>
          </a:p>
          <a:p>
            <a:pPr eaLnBrk="1" hangingPunct="1">
              <a:lnSpc>
                <a:spcPct val="90000"/>
              </a:lnSpc>
            </a:pPr>
            <a:r>
              <a:rPr lang="tr-TR" sz="2800" smtClean="0"/>
              <a:t>İşlenmesi halinde, kişi hakkında üç yıldan sekiz yıla kadar hapis cezasına hükmolunur. </a:t>
            </a:r>
          </a:p>
        </p:txBody>
      </p:sp>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a:xfrm>
            <a:off x="228600" y="476250"/>
            <a:ext cx="8736013" cy="865188"/>
          </a:xfrm>
        </p:spPr>
        <p:txBody>
          <a:bodyPr/>
          <a:lstStyle/>
          <a:p>
            <a:pPr eaLnBrk="1" hangingPunct="1"/>
            <a:r>
              <a:rPr lang="en-GB" sz="4000" b="1" smtClean="0"/>
              <a:t>İhmal ve İstismar Vakaları İle Karşılaştığınızda</a:t>
            </a:r>
            <a:r>
              <a:rPr lang="tr-TR" sz="4000" b="1" smtClean="0"/>
              <a:t> Başvurabileceğiniz Yerler</a:t>
            </a:r>
          </a:p>
        </p:txBody>
      </p:sp>
      <p:sp>
        <p:nvSpPr>
          <p:cNvPr id="73731" name="Rectangle 3"/>
          <p:cNvSpPr>
            <a:spLocks noGrp="1" noChangeArrowheads="1"/>
          </p:cNvSpPr>
          <p:nvPr>
            <p:ph type="body" idx="4294967295"/>
          </p:nvPr>
        </p:nvSpPr>
        <p:spPr>
          <a:xfrm>
            <a:off x="250825" y="2276475"/>
            <a:ext cx="8686800" cy="3529013"/>
          </a:xfrm>
        </p:spPr>
        <p:txBody>
          <a:bodyPr/>
          <a:lstStyle/>
          <a:p>
            <a:pPr eaLnBrk="1" hangingPunct="1">
              <a:lnSpc>
                <a:spcPct val="91000"/>
              </a:lnSpc>
              <a:defRPr/>
            </a:pPr>
            <a:r>
              <a:rPr lang="tr-TR" sz="2400" dirty="0" smtClean="0">
                <a:solidFill>
                  <a:schemeClr val="tx1">
                    <a:lumMod val="95000"/>
                    <a:lumOff val="5000"/>
                  </a:schemeClr>
                </a:solidFill>
              </a:rPr>
              <a:t>Çocuk İzlem Merkezi 			: 312  595 73 32</a:t>
            </a:r>
          </a:p>
          <a:p>
            <a:pPr eaLnBrk="1" hangingPunct="1">
              <a:lnSpc>
                <a:spcPct val="91000"/>
              </a:lnSpc>
              <a:defRPr/>
            </a:pPr>
            <a:r>
              <a:rPr lang="tr-TR" sz="2400" dirty="0" smtClean="0">
                <a:solidFill>
                  <a:schemeClr val="tx1">
                    <a:lumMod val="95000"/>
                    <a:lumOff val="5000"/>
                  </a:schemeClr>
                </a:solidFill>
              </a:rPr>
              <a:t>Gelincik					: 444 43 06</a:t>
            </a:r>
          </a:p>
          <a:p>
            <a:pPr eaLnBrk="1" hangingPunct="1">
              <a:lnSpc>
                <a:spcPct val="91000"/>
              </a:lnSpc>
              <a:defRPr/>
            </a:pPr>
            <a:r>
              <a:rPr lang="tr-TR" sz="2400" dirty="0" smtClean="0">
                <a:solidFill>
                  <a:schemeClr val="tx1">
                    <a:lumMod val="95000"/>
                    <a:lumOff val="5000"/>
                  </a:schemeClr>
                </a:solidFill>
              </a:rPr>
              <a:t>Çankaya Rehberlik Araştırma Merkezi 	: 312 466 67 76</a:t>
            </a:r>
          </a:p>
          <a:p>
            <a:pPr eaLnBrk="1" hangingPunct="1">
              <a:lnSpc>
                <a:spcPct val="91000"/>
              </a:lnSpc>
              <a:defRPr/>
            </a:pPr>
            <a:r>
              <a:rPr lang="tr-TR" sz="2400" dirty="0" smtClean="0">
                <a:solidFill>
                  <a:schemeClr val="tx1">
                    <a:lumMod val="95000"/>
                    <a:lumOff val="5000"/>
                  </a:schemeClr>
                </a:solidFill>
              </a:rPr>
              <a:t>Sosyal Hizmetler ve Çocuk Esirgeme</a:t>
            </a:r>
          </a:p>
          <a:p>
            <a:pPr eaLnBrk="1" hangingPunct="1">
              <a:lnSpc>
                <a:spcPct val="91000"/>
              </a:lnSpc>
              <a:buFont typeface="Arial" charset="0"/>
              <a:buNone/>
              <a:defRPr/>
            </a:pPr>
            <a:r>
              <a:rPr lang="tr-TR" sz="2400" dirty="0" smtClean="0">
                <a:solidFill>
                  <a:schemeClr val="tx1">
                    <a:lumMod val="95000"/>
                    <a:lumOff val="5000"/>
                  </a:schemeClr>
                </a:solidFill>
              </a:rPr>
              <a:t>	Kurumu Ankara İl Müdürlüğü</a:t>
            </a:r>
            <a:r>
              <a:rPr lang="en-GB" sz="2400" dirty="0" smtClean="0">
                <a:solidFill>
                  <a:schemeClr val="tx1">
                    <a:lumMod val="95000"/>
                    <a:lumOff val="5000"/>
                  </a:schemeClr>
                </a:solidFill>
              </a:rPr>
              <a:t>	</a:t>
            </a:r>
            <a:r>
              <a:rPr lang="tr-TR" sz="2400" dirty="0" smtClean="0">
                <a:solidFill>
                  <a:schemeClr val="tx1">
                    <a:lumMod val="95000"/>
                    <a:lumOff val="5000"/>
                  </a:schemeClr>
                </a:solidFill>
              </a:rPr>
              <a:t>	: 312  418 66 62</a:t>
            </a:r>
            <a:endParaRPr lang="en-GB" sz="2400" dirty="0" smtClean="0">
              <a:solidFill>
                <a:schemeClr val="tx1">
                  <a:lumMod val="95000"/>
                  <a:lumOff val="5000"/>
                </a:schemeClr>
              </a:solidFill>
            </a:endParaRPr>
          </a:p>
          <a:p>
            <a:pPr eaLnBrk="1" hangingPunct="1">
              <a:lnSpc>
                <a:spcPct val="91000"/>
              </a:lnSpc>
              <a:spcBef>
                <a:spcPts val="700"/>
              </a:spcBef>
              <a:defRPr/>
            </a:pPr>
            <a:r>
              <a:rPr lang="tr-TR" sz="2400" dirty="0" smtClean="0">
                <a:solidFill>
                  <a:schemeClr val="tx1">
                    <a:lumMod val="95000"/>
                    <a:lumOff val="5000"/>
                  </a:schemeClr>
                </a:solidFill>
              </a:rPr>
              <a:t>Ankara Emniyet Çocuk Şube Müdürlüğü 	: 312 435 68 61</a:t>
            </a:r>
            <a:endParaRPr lang="en-GB" sz="2400" dirty="0" smtClean="0">
              <a:solidFill>
                <a:schemeClr val="tx1">
                  <a:lumMod val="95000"/>
                  <a:lumOff val="5000"/>
                </a:schemeClr>
              </a:solidFill>
            </a:endParaRPr>
          </a:p>
          <a:p>
            <a:pPr eaLnBrk="1" hangingPunct="1">
              <a:lnSpc>
                <a:spcPct val="91000"/>
              </a:lnSpc>
              <a:spcBef>
                <a:spcPts val="700"/>
              </a:spcBef>
              <a:defRPr/>
            </a:pPr>
            <a:r>
              <a:rPr lang="tr-TR" sz="2400" dirty="0" smtClean="0">
                <a:solidFill>
                  <a:schemeClr val="tx1">
                    <a:lumMod val="95000"/>
                    <a:lumOff val="5000"/>
                  </a:schemeClr>
                </a:solidFill>
              </a:rPr>
              <a:t>Ankara Barosu Çocuk Hakları Merkezi   	: 312  416 72 00</a:t>
            </a:r>
          </a:p>
          <a:p>
            <a:pPr eaLnBrk="1" hangingPunct="1">
              <a:lnSpc>
                <a:spcPct val="91000"/>
              </a:lnSpc>
              <a:spcBef>
                <a:spcPts val="700"/>
              </a:spcBef>
              <a:defRPr/>
            </a:pPr>
            <a:r>
              <a:rPr lang="tr-TR" sz="2400" dirty="0" smtClean="0">
                <a:solidFill>
                  <a:schemeClr val="tx1">
                    <a:lumMod val="95000"/>
                    <a:lumOff val="5000"/>
                  </a:schemeClr>
                </a:solidFill>
              </a:rPr>
              <a:t>Aile ve Sosyal Politikalar Bakanlığı        	: ALO 183</a:t>
            </a:r>
          </a:p>
        </p:txBody>
      </p:sp>
      <p:pic>
        <p:nvPicPr>
          <p:cNvPr id="80900" name="3 Resim" descr="slide0001_image004.jpg"/>
          <p:cNvPicPr>
            <a:picLocks noChangeAspect="1"/>
          </p:cNvPicPr>
          <p:nvPr/>
        </p:nvPicPr>
        <p:blipFill>
          <a:blip r:embed="rId2"/>
          <a:srcRect b="19118"/>
          <a:stretch>
            <a:fillRect/>
          </a:stretch>
        </p:blipFill>
        <p:spPr bwMode="auto">
          <a:xfrm rot="9489665" flipV="1">
            <a:off x="7115175" y="5195888"/>
            <a:ext cx="2136775" cy="1311275"/>
          </a:xfrm>
          <a:prstGeom prst="rect">
            <a:avLst/>
          </a:prstGeom>
          <a:noFill/>
          <a:ln w="9525">
            <a:noFill/>
            <a:miter lim="800000"/>
            <a:headEnd/>
            <a:tailEnd/>
          </a:ln>
        </p:spPr>
      </p:pic>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2" name="Picture 7" descr="Resim1"/>
          <p:cNvPicPr>
            <a:picLocks noGrp="1" noChangeAspect="1" noChangeArrowheads="1"/>
          </p:cNvPicPr>
          <p:nvPr>
            <p:ph sz="half" idx="4294967295"/>
          </p:nvPr>
        </p:nvPicPr>
        <p:blipFill>
          <a:blip r:embed="rId2"/>
          <a:srcRect/>
          <a:stretch>
            <a:fillRect/>
          </a:stretch>
        </p:blipFill>
        <p:spPr>
          <a:xfrm>
            <a:off x="0" y="0"/>
            <a:ext cx="9144000" cy="6858000"/>
          </a:xfrm>
        </p:spPr>
      </p:pic>
      <p:sp>
        <p:nvSpPr>
          <p:cNvPr id="81923" name="WordArt 10"/>
          <p:cNvSpPr>
            <a:spLocks noChangeArrowheads="1" noChangeShapeType="1" noTextEdit="1"/>
          </p:cNvSpPr>
          <p:nvPr/>
        </p:nvSpPr>
        <p:spPr bwMode="auto">
          <a:xfrm>
            <a:off x="0" y="1557338"/>
            <a:ext cx="8532813" cy="1882775"/>
          </a:xfrm>
          <a:prstGeom prst="rect">
            <a:avLst/>
          </a:prstGeom>
        </p:spPr>
        <p:txBody>
          <a:bodyPr wrap="none" fromWordArt="1">
            <a:prstTxWarp prst="textCascadeUp">
              <a:avLst>
                <a:gd name="adj" fmla="val 28569"/>
              </a:avLst>
            </a:prstTxWarp>
            <a:scene3d>
              <a:camera prst="legacyPerspectiveFront">
                <a:rot lat="20519964" lon="1080000" rev="0"/>
              </a:camera>
              <a:lightRig rig="legacyHarsh2" dir="b"/>
            </a:scene3d>
            <a:sp3d extrusionH="430200" prstMaterial="legacyMatte">
              <a:extrusionClr>
                <a:srgbClr val="FF6600"/>
              </a:extrusionClr>
            </a:sp3d>
          </a:bodyPr>
          <a:lstStyle/>
          <a:p>
            <a:pPr algn="ctr"/>
            <a:r>
              <a:rPr lang="tr-TR" sz="3600" kern="10">
                <a:ln w="9525">
                  <a:round/>
                  <a:headEnd/>
                  <a:tailEnd/>
                </a:ln>
                <a:gradFill rotWithShape="1">
                  <a:gsLst>
                    <a:gs pos="0">
                      <a:srgbClr val="FF0000"/>
                    </a:gs>
                    <a:gs pos="100000">
                      <a:srgbClr val="FFFF00"/>
                    </a:gs>
                  </a:gsLst>
                  <a:lin ang="5400000" scaled="1"/>
                </a:gradFill>
                <a:latin typeface="Impact"/>
              </a:rPr>
              <a:t>GÖRMEZDEN GELMEYİN</a:t>
            </a:r>
          </a:p>
        </p:txBody>
      </p:sp>
      <p:sp>
        <p:nvSpPr>
          <p:cNvPr id="81924" name="WordArt 11"/>
          <p:cNvSpPr>
            <a:spLocks noChangeArrowheads="1" noChangeShapeType="1" noTextEdit="1"/>
          </p:cNvSpPr>
          <p:nvPr/>
        </p:nvSpPr>
        <p:spPr bwMode="auto">
          <a:xfrm>
            <a:off x="179388" y="3644900"/>
            <a:ext cx="8210550" cy="2232025"/>
          </a:xfrm>
          <a:prstGeom prst="rect">
            <a:avLst/>
          </a:prstGeom>
        </p:spPr>
        <p:txBody>
          <a:bodyPr wrap="none" fromWordArt="1">
            <a:prstTxWarp prst="textCascadeUp">
              <a:avLst>
                <a:gd name="adj" fmla="val 28569"/>
              </a:avLst>
            </a:prstTxWarp>
            <a:scene3d>
              <a:camera prst="legacyPerspectiveFront">
                <a:rot lat="20519964" lon="1080000" rev="0"/>
              </a:camera>
              <a:lightRig rig="legacyHarsh2" dir="b"/>
            </a:scene3d>
            <a:sp3d extrusionH="430200" prstMaterial="legacyMatte">
              <a:extrusionClr>
                <a:srgbClr val="FF6600"/>
              </a:extrusionClr>
            </a:sp3d>
          </a:bodyPr>
          <a:lstStyle/>
          <a:p>
            <a:pPr algn="ctr"/>
            <a:r>
              <a:rPr lang="tr-TR" sz="3600" kern="10">
                <a:ln w="9525">
                  <a:round/>
                  <a:headEnd/>
                  <a:tailEnd/>
                </a:ln>
                <a:gradFill rotWithShape="1">
                  <a:gsLst>
                    <a:gs pos="0">
                      <a:srgbClr val="FF0000"/>
                    </a:gs>
                    <a:gs pos="100000">
                      <a:srgbClr val="FFFF00"/>
                    </a:gs>
                  </a:gsLst>
                  <a:lin ang="5400000" scaled="1"/>
                </a:gradFill>
                <a:latin typeface="Impact"/>
              </a:rPr>
              <a:t>SUÇA ORTAK OLMAYIN</a:t>
            </a:r>
          </a:p>
        </p:txBody>
      </p:sp>
      <p:sp>
        <p:nvSpPr>
          <p:cNvPr id="2" name="Altbilgi Yer Tutucusu 1"/>
          <p:cNvSpPr>
            <a:spLocks noGrp="1"/>
          </p:cNvSpPr>
          <p:nvPr>
            <p:ph type="ftr" sz="quarter" idx="11"/>
          </p:nvPr>
        </p:nvSpPr>
        <p:spPr/>
        <p:txBody>
          <a:bodyPr/>
          <a:lstStyle/>
          <a:p>
            <a:pPr>
              <a:defRPr/>
            </a:pP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tr-TR" b="1" smtClean="0"/>
              <a:t>Çocuk ihmalinde risk faktörleri</a:t>
            </a:r>
          </a:p>
        </p:txBody>
      </p:sp>
      <p:sp>
        <p:nvSpPr>
          <p:cNvPr id="10243" name="Rectangle 3"/>
          <p:cNvSpPr>
            <a:spLocks noGrp="1" noChangeArrowheads="1"/>
          </p:cNvSpPr>
          <p:nvPr>
            <p:ph type="body" idx="1"/>
          </p:nvPr>
        </p:nvSpPr>
        <p:spPr/>
        <p:txBody>
          <a:bodyPr rtlCol="0">
            <a:normAutofit lnSpcReduction="10000"/>
          </a:bodyPr>
          <a:lstStyle/>
          <a:p>
            <a:pPr eaLnBrk="1" fontAlgn="auto" hangingPunct="1">
              <a:spcAft>
                <a:spcPts val="0"/>
              </a:spcAft>
              <a:buFont typeface="Arial" pitchFamily="34" charset="0"/>
              <a:buChar char="•"/>
              <a:defRPr/>
            </a:pPr>
            <a:r>
              <a:rPr lang="tr-TR" smtClean="0"/>
              <a:t>Cehalet,bilgi eksikliği</a:t>
            </a:r>
          </a:p>
          <a:p>
            <a:pPr eaLnBrk="1" fontAlgn="auto" hangingPunct="1">
              <a:spcAft>
                <a:spcPts val="0"/>
              </a:spcAft>
              <a:buFont typeface="Arial" pitchFamily="34" charset="0"/>
              <a:buChar char="•"/>
              <a:defRPr/>
            </a:pPr>
            <a:r>
              <a:rPr lang="tr-TR" smtClean="0"/>
              <a:t>Yetersiz sosyo-ekonomik koşullar</a:t>
            </a:r>
          </a:p>
          <a:p>
            <a:pPr eaLnBrk="1" fontAlgn="auto" hangingPunct="1">
              <a:spcAft>
                <a:spcPts val="0"/>
              </a:spcAft>
              <a:buFont typeface="Arial" pitchFamily="34" charset="0"/>
              <a:buChar char="•"/>
              <a:defRPr/>
            </a:pPr>
            <a:r>
              <a:rPr lang="tr-TR" smtClean="0"/>
              <a:t>Aile içi şiddetin varlığı</a:t>
            </a:r>
          </a:p>
          <a:p>
            <a:pPr eaLnBrk="1" fontAlgn="auto" hangingPunct="1">
              <a:spcAft>
                <a:spcPts val="0"/>
              </a:spcAft>
              <a:buFont typeface="Arial" pitchFamily="34" charset="0"/>
              <a:buChar char="•"/>
              <a:defRPr/>
            </a:pPr>
            <a:r>
              <a:rPr lang="tr-TR" smtClean="0"/>
              <a:t>Ebeveynlerin geçmişte gördükleri kötü muamele</a:t>
            </a:r>
          </a:p>
          <a:p>
            <a:pPr eaLnBrk="1" fontAlgn="auto" hangingPunct="1">
              <a:spcAft>
                <a:spcPts val="0"/>
              </a:spcAft>
              <a:buFont typeface="Arial" pitchFamily="34" charset="0"/>
              <a:buChar char="•"/>
              <a:defRPr/>
            </a:pPr>
            <a:r>
              <a:rPr lang="tr-TR" smtClean="0"/>
              <a:t>Ebeveynlerin madde bağımlılığı</a:t>
            </a:r>
          </a:p>
          <a:p>
            <a:pPr eaLnBrk="1" fontAlgn="auto" hangingPunct="1">
              <a:spcAft>
                <a:spcPts val="0"/>
              </a:spcAft>
              <a:buFont typeface="Arial" pitchFamily="34" charset="0"/>
              <a:buChar char="•"/>
              <a:defRPr/>
            </a:pPr>
            <a:r>
              <a:rPr lang="tr-TR" smtClean="0"/>
              <a:t>Çocuğun tek bir ebeveyn ile yaşaması</a:t>
            </a:r>
          </a:p>
          <a:p>
            <a:pPr eaLnBrk="1" fontAlgn="auto" hangingPunct="1">
              <a:spcAft>
                <a:spcPts val="0"/>
              </a:spcAft>
              <a:buFont typeface="Arial" pitchFamily="34" charset="0"/>
              <a:buChar char="•"/>
              <a:defRPr/>
            </a:pPr>
            <a:r>
              <a:rPr lang="tr-TR" smtClean="0"/>
              <a:t>Yetersiz sosyal destek</a:t>
            </a:r>
          </a:p>
        </p:txBody>
      </p:sp>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6 Metin Yer Tutucusu"/>
          <p:cNvSpPr>
            <a:spLocks noGrp="1"/>
          </p:cNvSpPr>
          <p:nvPr>
            <p:ph type="body" sz="half" idx="4294967295"/>
          </p:nvPr>
        </p:nvSpPr>
        <p:spPr>
          <a:xfrm>
            <a:off x="0" y="0"/>
            <a:ext cx="3962400" cy="6858000"/>
          </a:xfrm>
        </p:spPr>
        <p:txBody>
          <a:bodyPr/>
          <a:lstStyle/>
          <a:p>
            <a:pPr eaLnBrk="1" hangingPunct="1"/>
            <a:endParaRPr lang="tr-TR" dirty="0" smtClean="0"/>
          </a:p>
          <a:p>
            <a:pPr eaLnBrk="1" hangingPunct="1"/>
            <a:endParaRPr lang="tr-TR" dirty="0" smtClean="0"/>
          </a:p>
          <a:p>
            <a:pPr eaLnBrk="1" hangingPunct="1"/>
            <a:endParaRPr lang="tr-TR" dirty="0" smtClean="0"/>
          </a:p>
          <a:p>
            <a:pPr eaLnBrk="1" hangingPunct="1"/>
            <a:endParaRPr lang="tr-TR" dirty="0" smtClean="0"/>
          </a:p>
          <a:p>
            <a:pPr algn="ctr" eaLnBrk="1" hangingPunct="1">
              <a:buFont typeface="Arial" charset="0"/>
              <a:buNone/>
            </a:pPr>
            <a:r>
              <a:rPr lang="tr-TR" dirty="0" smtClean="0"/>
              <a:t>BİZİ DİNLEDİĞİNİZ İÇİN </a:t>
            </a:r>
          </a:p>
          <a:p>
            <a:pPr algn="ctr" eaLnBrk="1" hangingPunct="1">
              <a:buFont typeface="Arial" charset="0"/>
              <a:buNone/>
            </a:pPr>
            <a:r>
              <a:rPr lang="tr-TR" dirty="0" smtClean="0"/>
              <a:t>TEŞEKKÜR EDERİZ</a:t>
            </a:r>
          </a:p>
          <a:p>
            <a:pPr algn="ctr" eaLnBrk="1" hangingPunct="1">
              <a:buFont typeface="Arial" charset="0"/>
              <a:buNone/>
            </a:pPr>
            <a:endParaRPr lang="tr-TR" dirty="0" smtClean="0"/>
          </a:p>
          <a:p>
            <a:pPr algn="ctr" eaLnBrk="1" hangingPunct="1">
              <a:buFont typeface="Arial" charset="0"/>
              <a:buNone/>
            </a:pPr>
            <a:endParaRPr lang="tr-TR" i="1" dirty="0" smtClean="0"/>
          </a:p>
        </p:txBody>
      </p:sp>
      <p:pic>
        <p:nvPicPr>
          <p:cNvPr id="82947" name="Picture 2" descr="C:\Users\EXPER\Pictures\benikoru3.jpg"/>
          <p:cNvPicPr>
            <a:picLocks noChangeAspect="1" noChangeArrowheads="1"/>
          </p:cNvPicPr>
          <p:nvPr/>
        </p:nvPicPr>
        <p:blipFill>
          <a:blip r:embed="rId2"/>
          <a:srcRect/>
          <a:stretch>
            <a:fillRect/>
          </a:stretch>
        </p:blipFill>
        <p:spPr bwMode="auto">
          <a:xfrm>
            <a:off x="4191000" y="0"/>
            <a:ext cx="4953000" cy="6858000"/>
          </a:xfrm>
          <a:prstGeom prst="rect">
            <a:avLst/>
          </a:prstGeom>
          <a:noFill/>
          <a:ln w="9525">
            <a:noFill/>
            <a:miter lim="800000"/>
            <a:headEnd/>
            <a:tailEnd/>
          </a:ln>
        </p:spPr>
      </p:pic>
      <p:sp>
        <p:nvSpPr>
          <p:cNvPr id="2" name="Altbilgi Yer Tutucusu 1"/>
          <p:cNvSpPr>
            <a:spLocks noGrp="1"/>
          </p:cNvSpPr>
          <p:nvPr>
            <p:ph type="ftr" sz="quarter" idx="11"/>
          </p:nvPr>
        </p:nvSpPr>
        <p:spPr>
          <a:xfrm>
            <a:off x="755650" y="6308725"/>
            <a:ext cx="2895600" cy="365125"/>
          </a:xfrm>
        </p:spPr>
        <p:txBody>
          <a:bodyPr/>
          <a:lstStyle/>
          <a:p>
            <a:pPr>
              <a:defRPr/>
            </a:pPr>
            <a:r>
              <a:rPr lang="tr-TR" dirty="0" smtClean="0"/>
              <a:t>REHBERLİK SERVİSİ</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7813"/>
            <a:ext cx="8229600" cy="1350962"/>
          </a:xfrm>
        </p:spPr>
        <p:txBody>
          <a:bodyPr rtlCol="0">
            <a:normAutofit fontScale="90000"/>
          </a:bodyPr>
          <a:lstStyle/>
          <a:p>
            <a:pPr eaLnBrk="1" fontAlgn="auto" hangingPunct="1">
              <a:spcAft>
                <a:spcPts val="0"/>
              </a:spcAft>
              <a:defRPr/>
            </a:pPr>
            <a:r>
              <a:rPr lang="tr-TR" b="1" smtClean="0"/>
              <a:t>İhmalin çocuk üzerindeki etkileri nelerdir?</a:t>
            </a:r>
          </a:p>
        </p:txBody>
      </p:sp>
      <p:sp>
        <p:nvSpPr>
          <p:cNvPr id="10243" name="Rectangle 3"/>
          <p:cNvSpPr>
            <a:spLocks noGrp="1" noChangeArrowheads="1"/>
          </p:cNvSpPr>
          <p:nvPr>
            <p:ph type="body" idx="1"/>
          </p:nvPr>
        </p:nvSpPr>
        <p:spPr/>
        <p:txBody>
          <a:bodyPr/>
          <a:lstStyle/>
          <a:p>
            <a:pPr eaLnBrk="1" hangingPunct="1"/>
            <a:r>
              <a:rPr lang="tr-TR" smtClean="0"/>
              <a:t>Gelişim geriliği</a:t>
            </a:r>
          </a:p>
          <a:p>
            <a:pPr eaLnBrk="1" hangingPunct="1"/>
            <a:r>
              <a:rPr lang="tr-TR" smtClean="0"/>
              <a:t>Ölüme kadar varabilen sağlık problemleri</a:t>
            </a:r>
          </a:p>
          <a:p>
            <a:pPr eaLnBrk="1" hangingPunct="1"/>
            <a:r>
              <a:rPr lang="tr-TR" smtClean="0"/>
              <a:t>Davranış problemleri</a:t>
            </a:r>
          </a:p>
          <a:p>
            <a:pPr eaLnBrk="1" hangingPunct="1"/>
            <a:r>
              <a:rPr lang="tr-TR" smtClean="0"/>
              <a:t>İletişim problemleri</a:t>
            </a:r>
          </a:p>
          <a:p>
            <a:pPr eaLnBrk="1" hangingPunct="1"/>
            <a:r>
              <a:rPr lang="tr-TR" smtClean="0"/>
              <a:t>Yalnızlık ve korunmasızlık hissi</a:t>
            </a:r>
          </a:p>
          <a:p>
            <a:pPr eaLnBrk="1" hangingPunct="1"/>
            <a:r>
              <a:rPr lang="tr-TR" smtClean="0"/>
              <a:t>Madde bağımlılığı</a:t>
            </a:r>
          </a:p>
          <a:p>
            <a:pPr eaLnBrk="1" hangingPunct="1"/>
            <a:r>
              <a:rPr lang="tr-TR" smtClean="0"/>
              <a:t>Suça yönelme riski</a:t>
            </a:r>
          </a:p>
        </p:txBody>
      </p:sp>
      <p:sp>
        <p:nvSpPr>
          <p:cNvPr id="2" name="Altbilgi Yer Tutucusu 1"/>
          <p:cNvSpPr>
            <a:spLocks noGrp="1"/>
          </p:cNvSpPr>
          <p:nvPr>
            <p:ph type="ftr" sz="quarter" idx="11"/>
          </p:nvPr>
        </p:nvSpPr>
        <p:spPr/>
        <p:txBody>
          <a:bodyPr/>
          <a:lstStyle/>
          <a:p>
            <a:pPr>
              <a:defRPr/>
            </a:pPr>
            <a:r>
              <a:rPr lang="tr-TR" dirty="0" smtClean="0"/>
              <a:t>REHBERLİK SERVİSİ</a:t>
            </a:r>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1062</TotalTime>
  <Words>3093</Words>
  <Application>Microsoft Office PowerPoint</Application>
  <PresentationFormat>Ekran Gösterisi (4:3)</PresentationFormat>
  <Paragraphs>510</Paragraphs>
  <Slides>80</Slides>
  <Notes>11</Notes>
  <HiddenSlides>0</HiddenSlides>
  <MMClips>1</MMClips>
  <ScaleCrop>false</ScaleCrop>
  <HeadingPairs>
    <vt:vector size="4" baseType="variant">
      <vt:variant>
        <vt:lpstr>Tema</vt:lpstr>
      </vt:variant>
      <vt:variant>
        <vt:i4>1</vt:i4>
      </vt:variant>
      <vt:variant>
        <vt:lpstr>Slayt Başlıkları</vt:lpstr>
      </vt:variant>
      <vt:variant>
        <vt:i4>80</vt:i4>
      </vt:variant>
    </vt:vector>
  </HeadingPairs>
  <TitlesOfParts>
    <vt:vector size="81" baseType="lpstr">
      <vt:lpstr>Ofis Teması</vt:lpstr>
      <vt:lpstr>Çocuk İhmali ve İstismarı</vt:lpstr>
      <vt:lpstr>Çocuk İhmali nedir?</vt:lpstr>
      <vt:lpstr>İhmal çeşitleri nelerdir?</vt:lpstr>
      <vt:lpstr>Fiziksel ihmal nedir?</vt:lpstr>
      <vt:lpstr>Eğitimsel ihmal nedir?</vt:lpstr>
      <vt:lpstr>Duygusal ihmal nedir?</vt:lpstr>
      <vt:lpstr>Bir çocuğun ihmal edildiğini nasıl anlarız?</vt:lpstr>
      <vt:lpstr>Çocuk ihmalinde risk faktörleri</vt:lpstr>
      <vt:lpstr>İhmalin çocuk üzerindeki etkileri nelerdir?</vt:lpstr>
      <vt:lpstr>Çocuk istismarı nedir?</vt:lpstr>
      <vt:lpstr>İstismar çeşitleri nelerdir?</vt:lpstr>
      <vt:lpstr>Fiziksel istismar</vt:lpstr>
      <vt:lpstr>Fiziksel İstismarda Risk Faktörleri(Çocuk ile ilgili)</vt:lpstr>
      <vt:lpstr>Fiziksel İstismarda Risk Faktörleri(Aile ile ilgili)</vt:lpstr>
      <vt:lpstr>Duygusal İstismar</vt:lpstr>
      <vt:lpstr>Duygusal İstismar Çeşitleri Nelerdir?</vt:lpstr>
      <vt:lpstr>Duygusal İstismar Çeşitleri</vt:lpstr>
      <vt:lpstr>Slayt 18</vt:lpstr>
      <vt:lpstr>Belirtileri</vt:lpstr>
      <vt:lpstr>Ekonomik İstismar</vt:lpstr>
      <vt:lpstr>CİNSEL İSTİSMAR</vt:lpstr>
      <vt:lpstr>Slayt 22</vt:lpstr>
      <vt:lpstr>Cinsel istismarcı kim olabilir?  Ya da kurbanın ailesinden biri </vt:lpstr>
      <vt:lpstr>Cinsel istismarcı kim olabilir?</vt:lpstr>
      <vt:lpstr>Slayt 25</vt:lpstr>
      <vt:lpstr>CİNSEL İSTİSMARA MARUZ KALAN ÇOCUKLARIN YAŞA GÖRE DAĞILIMLARI İNCELENDİĞİNDE;</vt:lpstr>
      <vt:lpstr>Cinsel istismar</vt:lpstr>
      <vt:lpstr>Risk Etmenleri(Çocukla ilgili)</vt:lpstr>
      <vt:lpstr>Risk Etmenleri(Aile ile ilgili)</vt:lpstr>
      <vt:lpstr>Risk Etmenleri(Aile ile ilgili)</vt:lpstr>
      <vt:lpstr>ENSEST İLİŞKİ İÇİN RİSK FAKTÖRLERİ NELERDİR?</vt:lpstr>
      <vt:lpstr>Slayt 32</vt:lpstr>
      <vt:lpstr>Cinsel İstismara Maruz Kalan Çocuklarda Görülen Belirtiler</vt:lpstr>
      <vt:lpstr>Cinsel İstismara Maruz Kalan Çocuklarda Görülen Belirtiler</vt:lpstr>
      <vt:lpstr>Cinsel İstismara Maruz Kalan Çocuklarda Görülen Belirtiler</vt:lpstr>
      <vt:lpstr>Cinsel İstismara Maruz Kalan Çocuklarda Görülen Belirtiler</vt:lpstr>
      <vt:lpstr>Cinsel İstismara Maruz Kalan Çocuklarda Görülen Belirtiler</vt:lpstr>
      <vt:lpstr>Slayt 38</vt:lpstr>
      <vt:lpstr>Cinsel istismara maruz kalan çocuklarda  görülebilen belirtiler nelerdir?</vt:lpstr>
      <vt:lpstr>Çocuklar yaşadıklarını neden anlatmak istemezler…</vt:lpstr>
      <vt:lpstr>Slayt 41</vt:lpstr>
      <vt:lpstr>Çocuklar yaşadıklarını neden anlatmak istemezler…</vt:lpstr>
      <vt:lpstr>Çocuklar sonunda nasıl söylerler…</vt:lpstr>
      <vt:lpstr>Slayt 44</vt:lpstr>
      <vt:lpstr>Slayt 45</vt:lpstr>
      <vt:lpstr>Slayt 46</vt:lpstr>
      <vt:lpstr>Cinsel İstismar İle İlgili  Doğru Bilinen Yanlışlar</vt:lpstr>
      <vt:lpstr>Slayt 48</vt:lpstr>
      <vt:lpstr>Slayt 49</vt:lpstr>
      <vt:lpstr>1. Cinsellik konusunda çocuklarınızı  bilgilendirin.</vt:lpstr>
      <vt:lpstr>2-Güvenliklerini sağlamayı öğretin:</vt:lpstr>
      <vt:lpstr>1-Güvenliklerini sağlamayı öğretin:</vt:lpstr>
      <vt:lpstr>Slayt 53</vt:lpstr>
      <vt:lpstr>2-Güvenliklerini sağlamayı öğretin:</vt:lpstr>
      <vt:lpstr>2-Güvenliklerini sağlamayı öğretin:</vt:lpstr>
      <vt:lpstr>3-Bedenlerini korumayı öğretin;</vt:lpstr>
      <vt:lpstr>3-Bedenlerini korumayı öğretin;</vt:lpstr>
      <vt:lpstr>3-Bedenlerini korumayı öğretin;</vt:lpstr>
      <vt:lpstr>İyi Dokunma – Kötü Dokunma</vt:lpstr>
      <vt:lpstr>İyi Dokunma</vt:lpstr>
      <vt:lpstr>Kötü Dokunma</vt:lpstr>
      <vt:lpstr>Kötü Dokunma</vt:lpstr>
      <vt:lpstr>Slayt 63</vt:lpstr>
      <vt:lpstr>4-’Hayır’ demeyi öğretin:</vt:lpstr>
      <vt:lpstr>‘Hayır’ diyebilme yöntemleri</vt:lpstr>
      <vt:lpstr>5-Yardım istemeyi öğretin:</vt:lpstr>
      <vt:lpstr>5-Yardım istemeyi öğretin:</vt:lpstr>
      <vt:lpstr>6-Her zaman sır saklanmayacağını öğretin</vt:lpstr>
      <vt:lpstr>Slayt 69</vt:lpstr>
      <vt:lpstr>Bizler çocuklarımıza;</vt:lpstr>
      <vt:lpstr>Bu bilgileri çocuğa verirken çok dikkatli olmamız gerekmektedir.</vt:lpstr>
      <vt:lpstr>Çocukları bilgilendirirken aşağıdaki kaynaklardan yararlanabilirsiniz.</vt:lpstr>
      <vt:lpstr>Cinsel İstismara uğrayanlara nasıl yardım edebilirsiniz? </vt:lpstr>
      <vt:lpstr>Slayt 74</vt:lpstr>
      <vt:lpstr>Cinsel İstismara uğrayanlara nasıl yardım edebilirsiniz? </vt:lpstr>
      <vt:lpstr>Slayt 76</vt:lpstr>
      <vt:lpstr>TCK Madde 96</vt:lpstr>
      <vt:lpstr>İhmal ve İstismar Vakaları İle Karşılaştığınızda Başvurabileceğiniz Yerler</vt:lpstr>
      <vt:lpstr>Slayt 79</vt:lpstr>
      <vt:lpstr>Slayt 80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İHMAL VE İSTİSMAR</dc:title>
  <dc:creator>fujitsu</dc:creator>
  <cp:lastModifiedBy>2013</cp:lastModifiedBy>
  <cp:revision>172</cp:revision>
  <dcterms:created xsi:type="dcterms:W3CDTF">2013-01-09T18:44:19Z</dcterms:created>
  <dcterms:modified xsi:type="dcterms:W3CDTF">2015-04-14T08:05:27Z</dcterms:modified>
</cp:coreProperties>
</file>